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2" r:id="rId2"/>
    <p:sldId id="288" r:id="rId3"/>
    <p:sldId id="284" r:id="rId4"/>
    <p:sldId id="337" r:id="rId5"/>
    <p:sldId id="330" r:id="rId6"/>
    <p:sldId id="334" r:id="rId7"/>
    <p:sldId id="335" r:id="rId8"/>
    <p:sldId id="293" r:id="rId9"/>
    <p:sldId id="336" r:id="rId10"/>
    <p:sldId id="347" r:id="rId11"/>
    <p:sldId id="338" r:id="rId12"/>
    <p:sldId id="340" r:id="rId13"/>
    <p:sldId id="342" r:id="rId14"/>
    <p:sldId id="343" r:id="rId15"/>
    <p:sldId id="344" r:id="rId16"/>
    <p:sldId id="348" r:id="rId17"/>
    <p:sldId id="341" r:id="rId18"/>
    <p:sldId id="349" r:id="rId19"/>
    <p:sldId id="350" r:id="rId20"/>
    <p:sldId id="339" r:id="rId21"/>
    <p:sldId id="346" r:id="rId22"/>
    <p:sldId id="280" r:id="rId23"/>
  </p:sldIdLst>
  <p:sldSz cx="11520488" cy="6480175"/>
  <p:notesSz cx="6858000" cy="9144000"/>
  <p:defaultTextStyle>
    <a:defPPr>
      <a:defRPr lang="zh-CN"/>
    </a:defPPr>
    <a:lvl1pPr marL="0" algn="l" defTabSz="863971" rtl="0" eaLnBrk="1" latinLnBrk="0" hangingPunct="1">
      <a:defRPr sz="1701" kern="1200">
        <a:solidFill>
          <a:schemeClr val="tx1"/>
        </a:solidFill>
        <a:latin typeface="+mn-lt"/>
        <a:ea typeface="+mn-ea"/>
        <a:cs typeface="+mn-cs"/>
      </a:defRPr>
    </a:lvl1pPr>
    <a:lvl2pPr marL="431985" algn="l" defTabSz="863971" rtl="0" eaLnBrk="1" latinLnBrk="0" hangingPunct="1">
      <a:defRPr sz="1701" kern="1200">
        <a:solidFill>
          <a:schemeClr val="tx1"/>
        </a:solidFill>
        <a:latin typeface="+mn-lt"/>
        <a:ea typeface="+mn-ea"/>
        <a:cs typeface="+mn-cs"/>
      </a:defRPr>
    </a:lvl2pPr>
    <a:lvl3pPr marL="863971" algn="l" defTabSz="863971" rtl="0" eaLnBrk="1" latinLnBrk="0" hangingPunct="1">
      <a:defRPr sz="1701" kern="1200">
        <a:solidFill>
          <a:schemeClr val="tx1"/>
        </a:solidFill>
        <a:latin typeface="+mn-lt"/>
        <a:ea typeface="+mn-ea"/>
        <a:cs typeface="+mn-cs"/>
      </a:defRPr>
    </a:lvl3pPr>
    <a:lvl4pPr marL="1295956" algn="l" defTabSz="863971" rtl="0" eaLnBrk="1" latinLnBrk="0" hangingPunct="1">
      <a:defRPr sz="1701" kern="1200">
        <a:solidFill>
          <a:schemeClr val="tx1"/>
        </a:solidFill>
        <a:latin typeface="+mn-lt"/>
        <a:ea typeface="+mn-ea"/>
        <a:cs typeface="+mn-cs"/>
      </a:defRPr>
    </a:lvl4pPr>
    <a:lvl5pPr marL="1727942" algn="l" defTabSz="863971" rtl="0" eaLnBrk="1" latinLnBrk="0" hangingPunct="1">
      <a:defRPr sz="1701" kern="1200">
        <a:solidFill>
          <a:schemeClr val="tx1"/>
        </a:solidFill>
        <a:latin typeface="+mn-lt"/>
        <a:ea typeface="+mn-ea"/>
        <a:cs typeface="+mn-cs"/>
      </a:defRPr>
    </a:lvl5pPr>
    <a:lvl6pPr marL="2159927" algn="l" defTabSz="863971" rtl="0" eaLnBrk="1" latinLnBrk="0" hangingPunct="1">
      <a:defRPr sz="1701" kern="1200">
        <a:solidFill>
          <a:schemeClr val="tx1"/>
        </a:solidFill>
        <a:latin typeface="+mn-lt"/>
        <a:ea typeface="+mn-ea"/>
        <a:cs typeface="+mn-cs"/>
      </a:defRPr>
    </a:lvl6pPr>
    <a:lvl7pPr marL="2591913" algn="l" defTabSz="863971" rtl="0" eaLnBrk="1" latinLnBrk="0" hangingPunct="1">
      <a:defRPr sz="1701" kern="1200">
        <a:solidFill>
          <a:schemeClr val="tx1"/>
        </a:solidFill>
        <a:latin typeface="+mn-lt"/>
        <a:ea typeface="+mn-ea"/>
        <a:cs typeface="+mn-cs"/>
      </a:defRPr>
    </a:lvl7pPr>
    <a:lvl8pPr marL="3023898" algn="l" defTabSz="863971" rtl="0" eaLnBrk="1" latinLnBrk="0" hangingPunct="1">
      <a:defRPr sz="1701" kern="1200">
        <a:solidFill>
          <a:schemeClr val="tx1"/>
        </a:solidFill>
        <a:latin typeface="+mn-lt"/>
        <a:ea typeface="+mn-ea"/>
        <a:cs typeface="+mn-cs"/>
      </a:defRPr>
    </a:lvl8pPr>
    <a:lvl9pPr marL="3455883" algn="l" defTabSz="863971" rtl="0" eaLnBrk="1" latinLnBrk="0" hangingPunct="1">
      <a:defRPr sz="1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073860"/>
    <a:srgbClr val="2272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60"/>
  </p:normalViewPr>
  <p:slideViewPr>
    <p:cSldViewPr snapToGrid="0">
      <p:cViewPr varScale="1">
        <p:scale>
          <a:sx n="91" d="100"/>
          <a:sy n="91" d="100"/>
        </p:scale>
        <p:origin x="802" y="67"/>
      </p:cViewPr>
      <p:guideLst>
        <p:guide orient="horz" pos="2041"/>
        <p:guide pos="3629"/>
      </p:guideLst>
    </p:cSldViewPr>
  </p:slideViewPr>
  <p:notesTextViewPr>
    <p:cViewPr>
      <p:scale>
        <a:sx n="3" d="2"/>
        <a:sy n="3" d="2"/>
      </p:scale>
      <p:origin x="0" y="0"/>
    </p:cViewPr>
  </p:notesTextViewPr>
  <p:sorterViewPr>
    <p:cViewPr>
      <p:scale>
        <a:sx n="190" d="100"/>
        <a:sy n="1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DBC47-1F8B-0A43-A9F4-DAE42218D853}" type="doc">
      <dgm:prSet loTypeId="urn:microsoft.com/office/officeart/2005/8/layout/venn3" loCatId="" qsTypeId="urn:microsoft.com/office/officeart/2005/8/quickstyle/simple5" qsCatId="simple" csTypeId="urn:microsoft.com/office/officeart/2005/8/colors/colorful5" csCatId="colorful" phldr="1"/>
      <dgm:spPr/>
      <dgm:t>
        <a:bodyPr/>
        <a:lstStyle/>
        <a:p>
          <a:endParaRPr lang="zh-CN" altLang="en-US"/>
        </a:p>
      </dgm:t>
    </dgm:pt>
    <dgm:pt modelId="{54F69350-2D8F-4343-A7EF-E39076856C67}">
      <dgm:prSet/>
      <dgm:spPr/>
      <dgm:t>
        <a:bodyPr/>
        <a:lstStyle/>
        <a:p>
          <a:r>
            <a:rPr lang="zh-CN" altLang="en-US" b="0" dirty="0">
              <a:latin typeface="KaiTi" panose="02010609060101010101" pitchFamily="49" charset="-122"/>
              <a:ea typeface="KaiTi" panose="02010609060101010101" pitchFamily="49" charset="-122"/>
            </a:rPr>
            <a:t>可解释的推荐系统</a:t>
          </a:r>
          <a:endParaRPr lang="en-US" altLang="zh-CN" b="0" dirty="0">
            <a:latin typeface="KaiTi" panose="02010609060101010101" pitchFamily="49" charset="-122"/>
            <a:ea typeface="KaiTi" panose="02010609060101010101" pitchFamily="49" charset="-122"/>
          </a:endParaRPr>
        </a:p>
      </dgm:t>
    </dgm:pt>
    <dgm:pt modelId="{E5EC4769-9DC4-4812-8292-63A790EAAA53}" type="parTrans" cxnId="{CB3D0723-EE44-48F4-9C44-B4FE4936AF72}">
      <dgm:prSet/>
      <dgm:spPr/>
      <dgm:t>
        <a:bodyPr/>
        <a:lstStyle/>
        <a:p>
          <a:endParaRPr lang="zh-CN" altLang="en-US"/>
        </a:p>
      </dgm:t>
    </dgm:pt>
    <dgm:pt modelId="{FAED3E21-0981-4A68-B5A1-5222B343B0C8}" type="sibTrans" cxnId="{CB3D0723-EE44-48F4-9C44-B4FE4936AF72}">
      <dgm:prSet/>
      <dgm:spPr/>
      <dgm:t>
        <a:bodyPr/>
        <a:lstStyle/>
        <a:p>
          <a:endParaRPr lang="zh-CN" altLang="en-US"/>
        </a:p>
      </dgm:t>
    </dgm:pt>
    <dgm:pt modelId="{3275E7C1-7D20-644F-B338-1F5592C43119}" type="pres">
      <dgm:prSet presAssocID="{2EFDBC47-1F8B-0A43-A9F4-DAE42218D853}" presName="Name0" presStyleCnt="0">
        <dgm:presLayoutVars>
          <dgm:dir/>
          <dgm:resizeHandles val="exact"/>
        </dgm:presLayoutVars>
      </dgm:prSet>
      <dgm:spPr/>
    </dgm:pt>
    <dgm:pt modelId="{C09CE4F3-B359-4D2C-83D5-92F8D787891E}" type="pres">
      <dgm:prSet presAssocID="{54F69350-2D8F-4343-A7EF-E39076856C67}" presName="Name5" presStyleLbl="vennNode1" presStyleIdx="0" presStyleCnt="1">
        <dgm:presLayoutVars>
          <dgm:bulletEnabled val="1"/>
        </dgm:presLayoutVars>
      </dgm:prSet>
      <dgm:spPr/>
    </dgm:pt>
  </dgm:ptLst>
  <dgm:cxnLst>
    <dgm:cxn modelId="{CB3D0723-EE44-48F4-9C44-B4FE4936AF72}" srcId="{2EFDBC47-1F8B-0A43-A9F4-DAE42218D853}" destId="{54F69350-2D8F-4343-A7EF-E39076856C67}" srcOrd="0" destOrd="0" parTransId="{E5EC4769-9DC4-4812-8292-63A790EAAA53}" sibTransId="{FAED3E21-0981-4A68-B5A1-5222B343B0C8}"/>
    <dgm:cxn modelId="{9676505C-2F2E-4E4F-8519-9FECA728459E}" type="presOf" srcId="{54F69350-2D8F-4343-A7EF-E39076856C67}" destId="{C09CE4F3-B359-4D2C-83D5-92F8D787891E}" srcOrd="0" destOrd="0" presId="urn:microsoft.com/office/officeart/2005/8/layout/venn3"/>
    <dgm:cxn modelId="{E76FDF64-97D5-47AF-B960-F4A39C495A8E}" type="presOf" srcId="{2EFDBC47-1F8B-0A43-A9F4-DAE42218D853}" destId="{3275E7C1-7D20-644F-B338-1F5592C43119}" srcOrd="0" destOrd="0" presId="urn:microsoft.com/office/officeart/2005/8/layout/venn3"/>
    <dgm:cxn modelId="{CDF0A00F-F1B8-44A2-B7F3-C47133312943}" type="presParOf" srcId="{3275E7C1-7D20-644F-B338-1F5592C43119}" destId="{C09CE4F3-B359-4D2C-83D5-92F8D787891E}" srcOrd="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DBC47-1F8B-0A43-A9F4-DAE42218D853}" type="doc">
      <dgm:prSet loTypeId="urn:microsoft.com/office/officeart/2005/8/layout/venn3" loCatId="" qsTypeId="urn:microsoft.com/office/officeart/2005/8/quickstyle/simple5" qsCatId="simple" csTypeId="urn:microsoft.com/office/officeart/2005/8/colors/colorful5" csCatId="colorful" phldr="1"/>
      <dgm:spPr/>
      <dgm:t>
        <a:bodyPr/>
        <a:lstStyle/>
        <a:p>
          <a:endParaRPr lang="zh-CN" altLang="en-US"/>
        </a:p>
      </dgm:t>
    </dgm:pt>
    <dgm:pt modelId="{54F69350-2D8F-4343-A7EF-E39076856C67}">
      <dgm:prSet custT="1"/>
      <dgm:spPr>
        <a:solidFill>
          <a:srgbClr val="FFC000"/>
        </a:solidFill>
      </dgm:spPr>
      <dgm:t>
        <a:bodyPr/>
        <a:lstStyle/>
        <a:p>
          <a:r>
            <a:rPr lang="zh-CN" altLang="en-US" sz="2400" b="0" dirty="0">
              <a:latin typeface="KaiTi" panose="02010609060101010101" pitchFamily="49" charset="-122"/>
              <a:ea typeface="KaiTi" panose="02010609060101010101" pitchFamily="49" charset="-122"/>
            </a:rPr>
            <a:t>局限性：</a:t>
          </a:r>
          <a:endParaRPr lang="en-US" altLang="zh-CN" sz="2400" b="0" dirty="0">
            <a:latin typeface="KaiTi" panose="02010609060101010101" pitchFamily="49" charset="-122"/>
            <a:ea typeface="KaiTi" panose="02010609060101010101" pitchFamily="49" charset="-122"/>
          </a:endParaRPr>
        </a:p>
      </dgm:t>
    </dgm:pt>
    <dgm:pt modelId="{E5EC4769-9DC4-4812-8292-63A790EAAA53}" type="parTrans" cxnId="{CB3D0723-EE44-48F4-9C44-B4FE4936AF72}">
      <dgm:prSet/>
      <dgm:spPr/>
      <dgm:t>
        <a:bodyPr/>
        <a:lstStyle/>
        <a:p>
          <a:endParaRPr lang="zh-CN" altLang="en-US"/>
        </a:p>
      </dgm:t>
    </dgm:pt>
    <dgm:pt modelId="{FAED3E21-0981-4A68-B5A1-5222B343B0C8}" type="sibTrans" cxnId="{CB3D0723-EE44-48F4-9C44-B4FE4936AF72}">
      <dgm:prSet/>
      <dgm:spPr/>
      <dgm:t>
        <a:bodyPr/>
        <a:lstStyle/>
        <a:p>
          <a:endParaRPr lang="zh-CN" altLang="en-US"/>
        </a:p>
      </dgm:t>
    </dgm:pt>
    <dgm:pt modelId="{3275E7C1-7D20-644F-B338-1F5592C43119}" type="pres">
      <dgm:prSet presAssocID="{2EFDBC47-1F8B-0A43-A9F4-DAE42218D853}" presName="Name0" presStyleCnt="0">
        <dgm:presLayoutVars>
          <dgm:dir/>
          <dgm:resizeHandles val="exact"/>
        </dgm:presLayoutVars>
      </dgm:prSet>
      <dgm:spPr/>
    </dgm:pt>
    <dgm:pt modelId="{C09CE4F3-B359-4D2C-83D5-92F8D787891E}" type="pres">
      <dgm:prSet presAssocID="{54F69350-2D8F-4343-A7EF-E39076856C67}" presName="Name5" presStyleLbl="vennNode1" presStyleIdx="0" presStyleCnt="1">
        <dgm:presLayoutVars>
          <dgm:bulletEnabled val="1"/>
        </dgm:presLayoutVars>
      </dgm:prSet>
      <dgm:spPr/>
    </dgm:pt>
  </dgm:ptLst>
  <dgm:cxnLst>
    <dgm:cxn modelId="{CB3D0723-EE44-48F4-9C44-B4FE4936AF72}" srcId="{2EFDBC47-1F8B-0A43-A9F4-DAE42218D853}" destId="{54F69350-2D8F-4343-A7EF-E39076856C67}" srcOrd="0" destOrd="0" parTransId="{E5EC4769-9DC4-4812-8292-63A790EAAA53}" sibTransId="{FAED3E21-0981-4A68-B5A1-5222B343B0C8}"/>
    <dgm:cxn modelId="{9676505C-2F2E-4E4F-8519-9FECA728459E}" type="presOf" srcId="{54F69350-2D8F-4343-A7EF-E39076856C67}" destId="{C09CE4F3-B359-4D2C-83D5-92F8D787891E}" srcOrd="0" destOrd="0" presId="urn:microsoft.com/office/officeart/2005/8/layout/venn3"/>
    <dgm:cxn modelId="{E76FDF64-97D5-47AF-B960-F4A39C495A8E}" type="presOf" srcId="{2EFDBC47-1F8B-0A43-A9F4-DAE42218D853}" destId="{3275E7C1-7D20-644F-B338-1F5592C43119}" srcOrd="0" destOrd="0" presId="urn:microsoft.com/office/officeart/2005/8/layout/venn3"/>
    <dgm:cxn modelId="{CDF0A00F-F1B8-44A2-B7F3-C47133312943}" type="presParOf" srcId="{3275E7C1-7D20-644F-B338-1F5592C43119}" destId="{C09CE4F3-B359-4D2C-83D5-92F8D787891E}" srcOrd="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DBC47-1F8B-0A43-A9F4-DAE42218D853}" type="doc">
      <dgm:prSet loTypeId="urn:microsoft.com/office/officeart/2005/8/layout/venn3" loCatId="" qsTypeId="urn:microsoft.com/office/officeart/2005/8/quickstyle/simple5" qsCatId="simple" csTypeId="urn:microsoft.com/office/officeart/2005/8/colors/colorful5" csCatId="colorful" phldr="1"/>
      <dgm:spPr/>
      <dgm:t>
        <a:bodyPr/>
        <a:lstStyle/>
        <a:p>
          <a:endParaRPr lang="zh-CN" altLang="en-US"/>
        </a:p>
      </dgm:t>
    </dgm:pt>
    <dgm:pt modelId="{DDEB6620-12CE-CE41-A4ED-FE9A9388254C}">
      <dgm:prSet custT="1"/>
      <dgm:spPr>
        <a:solidFill>
          <a:srgbClr val="CCFF66"/>
        </a:solidFill>
      </dgm:spPr>
      <dgm:t>
        <a:bodyPr/>
        <a:lstStyle/>
        <a:p>
          <a:r>
            <a:rPr lang="zh-CN" altLang="en-US" sz="1800" b="0" dirty="0">
              <a:latin typeface="KaiTi" panose="02010609060101010101" pitchFamily="49" charset="-122"/>
              <a:ea typeface="KaiTi" panose="02010609060101010101" pitchFamily="49" charset="-122"/>
            </a:rPr>
            <a:t>工作框架：</a:t>
          </a:r>
        </a:p>
      </dgm:t>
    </dgm:pt>
    <dgm:pt modelId="{A899F7B0-0239-C342-A875-44D74CC6F1CE}" type="parTrans" cxnId="{6A4E1329-ECBC-094B-BA59-F994173DAA50}">
      <dgm:prSet/>
      <dgm:spPr/>
      <dgm:t>
        <a:bodyPr/>
        <a:lstStyle/>
        <a:p>
          <a:endParaRPr lang="zh-CN" altLang="en-US" sz="1800" b="0">
            <a:latin typeface="KaiTi" panose="02010609060101010101" pitchFamily="49" charset="-122"/>
            <a:ea typeface="KaiTi" panose="02010609060101010101" pitchFamily="49" charset="-122"/>
          </a:endParaRPr>
        </a:p>
      </dgm:t>
    </dgm:pt>
    <dgm:pt modelId="{54373B6D-71BE-A840-9278-E7B6DB71F71A}" type="sibTrans" cxnId="{6A4E1329-ECBC-094B-BA59-F994173DAA50}">
      <dgm:prSet/>
      <dgm:spPr/>
      <dgm:t>
        <a:bodyPr/>
        <a:lstStyle/>
        <a:p>
          <a:endParaRPr lang="zh-CN" altLang="en-US" sz="1800" b="0">
            <a:latin typeface="KaiTi" panose="02010609060101010101" pitchFamily="49" charset="-122"/>
            <a:ea typeface="KaiTi" panose="02010609060101010101" pitchFamily="49" charset="-122"/>
          </a:endParaRPr>
        </a:p>
      </dgm:t>
    </dgm:pt>
    <dgm:pt modelId="{3275E7C1-7D20-644F-B338-1F5592C43119}" type="pres">
      <dgm:prSet presAssocID="{2EFDBC47-1F8B-0A43-A9F4-DAE42218D853}" presName="Name0" presStyleCnt="0">
        <dgm:presLayoutVars>
          <dgm:dir/>
          <dgm:resizeHandles val="exact"/>
        </dgm:presLayoutVars>
      </dgm:prSet>
      <dgm:spPr/>
    </dgm:pt>
    <dgm:pt modelId="{4452A764-182B-0041-BB8C-47F1A3A2B06E}" type="pres">
      <dgm:prSet presAssocID="{DDEB6620-12CE-CE41-A4ED-FE9A9388254C}" presName="Name5" presStyleLbl="vennNode1" presStyleIdx="0" presStyleCnt="1" custLinFactX="-44854" custLinFactNeighborX="-100000" custLinFactNeighborY="-26997">
        <dgm:presLayoutVars>
          <dgm:bulletEnabled val="1"/>
        </dgm:presLayoutVars>
      </dgm:prSet>
      <dgm:spPr/>
    </dgm:pt>
  </dgm:ptLst>
  <dgm:cxnLst>
    <dgm:cxn modelId="{6A4E1329-ECBC-094B-BA59-F994173DAA50}" srcId="{2EFDBC47-1F8B-0A43-A9F4-DAE42218D853}" destId="{DDEB6620-12CE-CE41-A4ED-FE9A9388254C}" srcOrd="0" destOrd="0" parTransId="{A899F7B0-0239-C342-A875-44D74CC6F1CE}" sibTransId="{54373B6D-71BE-A840-9278-E7B6DB71F71A}"/>
    <dgm:cxn modelId="{E76FDF64-97D5-47AF-B960-F4A39C495A8E}" type="presOf" srcId="{2EFDBC47-1F8B-0A43-A9F4-DAE42218D853}" destId="{3275E7C1-7D20-644F-B338-1F5592C43119}" srcOrd="0" destOrd="0" presId="urn:microsoft.com/office/officeart/2005/8/layout/venn3"/>
    <dgm:cxn modelId="{D64ECF89-CC19-42DE-807B-539F457B0206}" type="presOf" srcId="{DDEB6620-12CE-CE41-A4ED-FE9A9388254C}" destId="{4452A764-182B-0041-BB8C-47F1A3A2B06E}" srcOrd="0" destOrd="0" presId="urn:microsoft.com/office/officeart/2005/8/layout/venn3"/>
    <dgm:cxn modelId="{6DCF0BA9-C916-4067-ACE8-3E0975E9EF55}" type="presParOf" srcId="{3275E7C1-7D20-644F-B338-1F5592C43119}" destId="{4452A764-182B-0041-BB8C-47F1A3A2B06E}" srcOrd="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CE4F3-B359-4D2C-83D5-92F8D787891E}">
      <dsp:nvSpPr>
        <dsp:cNvPr id="0" name=""/>
        <dsp:cNvSpPr/>
      </dsp:nvSpPr>
      <dsp:spPr>
        <a:xfrm>
          <a:off x="551011" y="32"/>
          <a:ext cx="2150056" cy="2150056"/>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118325" tIns="40640" rIns="118325" bIns="40640" numCol="1" spcCol="1270" anchor="ctr" anchorCtr="0">
          <a:noAutofit/>
        </a:bodyPr>
        <a:lstStyle/>
        <a:p>
          <a:pPr marL="0" lvl="0" indent="0" algn="ctr" defTabSz="1422400">
            <a:lnSpc>
              <a:spcPct val="90000"/>
            </a:lnSpc>
            <a:spcBef>
              <a:spcPct val="0"/>
            </a:spcBef>
            <a:spcAft>
              <a:spcPct val="35000"/>
            </a:spcAft>
            <a:buNone/>
          </a:pPr>
          <a:r>
            <a:rPr lang="zh-CN" altLang="en-US" sz="3200" b="0" kern="1200" dirty="0">
              <a:latin typeface="KaiTi" panose="02010609060101010101" pitchFamily="49" charset="-122"/>
              <a:ea typeface="KaiTi" panose="02010609060101010101" pitchFamily="49" charset="-122"/>
            </a:rPr>
            <a:t>可解释的推荐系统</a:t>
          </a:r>
          <a:endParaRPr lang="en-US" altLang="zh-CN" sz="3200" b="0" kern="1200" dirty="0">
            <a:latin typeface="KaiTi" panose="02010609060101010101" pitchFamily="49" charset="-122"/>
            <a:ea typeface="KaiTi" panose="02010609060101010101" pitchFamily="49" charset="-122"/>
          </a:endParaRPr>
        </a:p>
      </dsp:txBody>
      <dsp:txXfrm>
        <a:off x="865879" y="314900"/>
        <a:ext cx="1520320" cy="1520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CE4F3-B359-4D2C-83D5-92F8D787891E}">
      <dsp:nvSpPr>
        <dsp:cNvPr id="0" name=""/>
        <dsp:cNvSpPr/>
      </dsp:nvSpPr>
      <dsp:spPr>
        <a:xfrm>
          <a:off x="506665" y="79"/>
          <a:ext cx="1587297" cy="1587297"/>
        </a:xfrm>
        <a:prstGeom prst="ellipse">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87354" tIns="30480" rIns="87354" bIns="3048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latin typeface="KaiTi" panose="02010609060101010101" pitchFamily="49" charset="-122"/>
              <a:ea typeface="KaiTi" panose="02010609060101010101" pitchFamily="49" charset="-122"/>
            </a:rPr>
            <a:t>局限性：</a:t>
          </a:r>
          <a:endParaRPr lang="en-US" altLang="zh-CN" sz="2400" b="0" kern="1200" dirty="0">
            <a:latin typeface="KaiTi" panose="02010609060101010101" pitchFamily="49" charset="-122"/>
            <a:ea typeface="KaiTi" panose="02010609060101010101" pitchFamily="49" charset="-122"/>
          </a:endParaRPr>
        </a:p>
      </dsp:txBody>
      <dsp:txXfrm>
        <a:off x="739119" y="232533"/>
        <a:ext cx="1122389" cy="1122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2A764-182B-0041-BB8C-47F1A3A2B06E}">
      <dsp:nvSpPr>
        <dsp:cNvPr id="0" name=""/>
        <dsp:cNvSpPr/>
      </dsp:nvSpPr>
      <dsp:spPr>
        <a:xfrm>
          <a:off x="0" y="0"/>
          <a:ext cx="1575099" cy="1575099"/>
        </a:xfrm>
        <a:prstGeom prst="ellipse">
          <a:avLst/>
        </a:prstGeom>
        <a:solidFill>
          <a:srgbClr val="CCFF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86683" tIns="22860" rIns="86683" bIns="2286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latin typeface="KaiTi" panose="02010609060101010101" pitchFamily="49" charset="-122"/>
              <a:ea typeface="KaiTi" panose="02010609060101010101" pitchFamily="49" charset="-122"/>
            </a:rPr>
            <a:t>工作框架：</a:t>
          </a:r>
        </a:p>
      </dsp:txBody>
      <dsp:txXfrm>
        <a:off x="230668" y="230668"/>
        <a:ext cx="1113763" cy="1113763"/>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同侧圆角矩形 2">
            <a:extLst>
              <a:ext uri="{FF2B5EF4-FFF2-40B4-BE49-F238E27FC236}">
                <a16:creationId xmlns:a16="http://schemas.microsoft.com/office/drawing/2014/main" id="{FDED19CF-91C3-49DD-96DA-70A71BA25AA1}"/>
              </a:ext>
            </a:extLst>
          </p:cNvPr>
          <p:cNvSpPr/>
          <p:nvPr userDrawn="1"/>
        </p:nvSpPr>
        <p:spPr>
          <a:xfrm rot="16200000">
            <a:off x="4419383" y="-606508"/>
            <a:ext cx="2667299" cy="11506063"/>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pic>
        <p:nvPicPr>
          <p:cNvPr id="10" name="图片 9">
            <a:extLst>
              <a:ext uri="{FF2B5EF4-FFF2-40B4-BE49-F238E27FC236}">
                <a16:creationId xmlns:a16="http://schemas.microsoft.com/office/drawing/2014/main" id="{87B0A562-67F8-4727-A545-97E8AF529B98}"/>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8088403" y="681825"/>
            <a:ext cx="3432086" cy="3146829"/>
          </a:xfrm>
          <a:prstGeom prst="rect">
            <a:avLst/>
          </a:prstGeom>
          <a:effectLst>
            <a:reflection blurRad="6350" stA="52000" endA="300" endPos="35000" dir="5400000" sy="-100000" algn="bl" rotWithShape="0"/>
          </a:effectLst>
        </p:spPr>
      </p:pic>
      <p:sp>
        <p:nvSpPr>
          <p:cNvPr id="14" name="文本框 13">
            <a:extLst>
              <a:ext uri="{FF2B5EF4-FFF2-40B4-BE49-F238E27FC236}">
                <a16:creationId xmlns:a16="http://schemas.microsoft.com/office/drawing/2014/main" id="{82EB87E0-76A6-4D20-BB3C-5641C297FEE5}"/>
              </a:ext>
            </a:extLst>
          </p:cNvPr>
          <p:cNvSpPr txBox="1"/>
          <p:nvPr userDrawn="1"/>
        </p:nvSpPr>
        <p:spPr>
          <a:xfrm>
            <a:off x="8834150" y="5883627"/>
            <a:ext cx="2391114" cy="338554"/>
          </a:xfrm>
          <a:prstGeom prst="rect">
            <a:avLst/>
          </a:prstGeom>
          <a:noFill/>
        </p:spPr>
        <p:txBody>
          <a:bodyPr wrap="square" rtlCol="0">
            <a:spAutoFit/>
          </a:bodyPr>
          <a:lstStyle/>
          <a:p>
            <a:pPr algn="dist"/>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pic>
        <p:nvPicPr>
          <p:cNvPr id="16" name="图片 15">
            <a:extLst>
              <a:ext uri="{FF2B5EF4-FFF2-40B4-BE49-F238E27FC236}">
                <a16:creationId xmlns:a16="http://schemas.microsoft.com/office/drawing/2014/main" id="{5BF11CA5-A697-4AC5-BEF5-D78AECE8D4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2045" y="287362"/>
            <a:ext cx="2332153" cy="699646"/>
          </a:xfrm>
          <a:prstGeom prst="rect">
            <a:avLst/>
          </a:prstGeom>
        </p:spPr>
      </p:pic>
      <p:sp>
        <p:nvSpPr>
          <p:cNvPr id="2" name="标题 1"/>
          <p:cNvSpPr>
            <a:spLocks noGrp="1"/>
          </p:cNvSpPr>
          <p:nvPr>
            <p:ph type="ctrTitle"/>
          </p:nvPr>
        </p:nvSpPr>
        <p:spPr>
          <a:xfrm>
            <a:off x="864037" y="2013055"/>
            <a:ext cx="9792415" cy="1389038"/>
          </a:xfrm>
          <a:prstGeom prst="rect">
            <a:avLst/>
          </a:prstGeom>
        </p:spPr>
        <p:txBody>
          <a:bodyPr/>
          <a:lstStyle>
            <a:lvl1pPr algn="ctr">
              <a:defRPr>
                <a:solidFill>
                  <a:srgbClr val="0070C0"/>
                </a:solidFill>
              </a:defRPr>
            </a:lvl1pPr>
          </a:lstStyle>
          <a:p>
            <a:r>
              <a:rPr lang="zh-CN" altLang="en-US"/>
              <a:t>单击此处编辑母版标题样式</a:t>
            </a:r>
          </a:p>
        </p:txBody>
      </p:sp>
      <p:sp>
        <p:nvSpPr>
          <p:cNvPr id="3" name="副标题 2"/>
          <p:cNvSpPr>
            <a:spLocks noGrp="1"/>
          </p:cNvSpPr>
          <p:nvPr>
            <p:ph type="subTitle" idx="1"/>
          </p:nvPr>
        </p:nvSpPr>
        <p:spPr>
          <a:xfrm>
            <a:off x="1728073" y="3923557"/>
            <a:ext cx="8064342" cy="1404587"/>
          </a:xfrm>
        </p:spPr>
        <p:txBody>
          <a:bodyPr>
            <a:normAutofit/>
          </a:bodyPr>
          <a:lstStyle>
            <a:lvl1pPr marL="0" indent="0" algn="ctr">
              <a:buNone/>
              <a:defRPr sz="2800">
                <a:solidFill>
                  <a:schemeClr val="bg1"/>
                </a:solidFill>
                <a:latin typeface="微软雅黑" panose="020B0503020204020204" pitchFamily="34" charset="-122"/>
                <a:ea typeface="微软雅黑" panose="020B0503020204020204" pitchFamily="34" charset="-122"/>
              </a:defRPr>
            </a:lvl1pPr>
            <a:lvl2pPr marL="576026" indent="0" algn="ctr">
              <a:buNone/>
              <a:defRPr>
                <a:solidFill>
                  <a:schemeClr val="tx1">
                    <a:tint val="75000"/>
                  </a:schemeClr>
                </a:solidFill>
              </a:defRPr>
            </a:lvl2pPr>
            <a:lvl3pPr marL="1152053" indent="0" algn="ctr">
              <a:buNone/>
              <a:defRPr>
                <a:solidFill>
                  <a:schemeClr val="tx1">
                    <a:tint val="75000"/>
                  </a:schemeClr>
                </a:solidFill>
              </a:defRPr>
            </a:lvl3pPr>
            <a:lvl4pPr marL="1728079" indent="0" algn="ctr">
              <a:buNone/>
              <a:defRPr>
                <a:solidFill>
                  <a:schemeClr val="tx1">
                    <a:tint val="75000"/>
                  </a:schemeClr>
                </a:solidFill>
              </a:defRPr>
            </a:lvl4pPr>
            <a:lvl5pPr marL="2304105" indent="0" algn="ctr">
              <a:buNone/>
              <a:defRPr>
                <a:solidFill>
                  <a:schemeClr val="tx1">
                    <a:tint val="75000"/>
                  </a:schemeClr>
                </a:solidFill>
              </a:defRPr>
            </a:lvl5pPr>
            <a:lvl6pPr marL="2880131" indent="0" algn="ctr">
              <a:buNone/>
              <a:defRPr>
                <a:solidFill>
                  <a:schemeClr val="tx1">
                    <a:tint val="75000"/>
                  </a:schemeClr>
                </a:solidFill>
              </a:defRPr>
            </a:lvl6pPr>
            <a:lvl7pPr marL="3456158" indent="0" algn="ctr">
              <a:buNone/>
              <a:defRPr>
                <a:solidFill>
                  <a:schemeClr val="tx1">
                    <a:tint val="75000"/>
                  </a:schemeClr>
                </a:solidFill>
              </a:defRPr>
            </a:lvl7pPr>
            <a:lvl8pPr marL="4032184" indent="0" algn="ctr">
              <a:buNone/>
              <a:defRPr>
                <a:solidFill>
                  <a:schemeClr val="tx1">
                    <a:tint val="75000"/>
                  </a:schemeClr>
                </a:solidFill>
              </a:defRPr>
            </a:lvl8pPr>
            <a:lvl9pPr marL="460821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1681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025" y="196988"/>
            <a:ext cx="8364775" cy="57904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74617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2354" y="259508"/>
            <a:ext cx="2592110" cy="552915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76025" y="259508"/>
            <a:ext cx="7584321" cy="55291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59744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同侧圆角矩形 2">
            <a:extLst>
              <a:ext uri="{FF2B5EF4-FFF2-40B4-BE49-F238E27FC236}">
                <a16:creationId xmlns:a16="http://schemas.microsoft.com/office/drawing/2014/main" id="{E3A2ED9E-23F0-4631-9239-F466A540170E}"/>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3" name="内容占位符 2"/>
          <p:cNvSpPr>
            <a:spLocks noGrp="1"/>
          </p:cNvSpPr>
          <p:nvPr>
            <p:ph idx="1"/>
          </p:nvPr>
        </p:nvSpPr>
        <p:spPr>
          <a:xfrm>
            <a:off x="576025" y="1083642"/>
            <a:ext cx="10368439" cy="470501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a:extLst>
              <a:ext uri="{FF2B5EF4-FFF2-40B4-BE49-F238E27FC236}">
                <a16:creationId xmlns:a16="http://schemas.microsoft.com/office/drawing/2014/main" id="{A813AB48-3FD0-45B7-998D-DAE2C42D5C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10" name="文本框 9">
            <a:extLst>
              <a:ext uri="{FF2B5EF4-FFF2-40B4-BE49-F238E27FC236}">
                <a16:creationId xmlns:a16="http://schemas.microsoft.com/office/drawing/2014/main" id="{6F438833-C0B0-4D14-A01A-5FF15CD47681}"/>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1" name="圆角矩形 1">
            <a:extLst>
              <a:ext uri="{FF2B5EF4-FFF2-40B4-BE49-F238E27FC236}">
                <a16:creationId xmlns:a16="http://schemas.microsoft.com/office/drawing/2014/main" id="{1ACC0964-70D7-400D-9FFC-81207A3975FC}"/>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2" name="标题 1"/>
          <p:cNvSpPr>
            <a:spLocks noGrp="1"/>
          </p:cNvSpPr>
          <p:nvPr>
            <p:ph type="title"/>
          </p:nvPr>
        </p:nvSpPr>
        <p:spPr>
          <a:xfrm>
            <a:off x="568213" y="175592"/>
            <a:ext cx="8581321" cy="579048"/>
          </a:xfrm>
          <a:prstGeom prst="rect">
            <a:avLst/>
          </a:prstGeom>
        </p:spPr>
        <p:txBody>
          <a:bodyPr/>
          <a:lstStyle>
            <a:lvl1pPr>
              <a:defRPr sz="3600"/>
            </a:lvl1pPr>
          </a:lstStyle>
          <a:p>
            <a:r>
              <a:rPr lang="zh-CN" altLang="en-US" dirty="0"/>
              <a:t>单击此处编辑母版标题样式</a:t>
            </a:r>
          </a:p>
        </p:txBody>
      </p:sp>
    </p:spTree>
    <p:extLst>
      <p:ext uri="{BB962C8B-B14F-4D97-AF65-F5344CB8AC3E}">
        <p14:creationId xmlns:p14="http://schemas.microsoft.com/office/powerpoint/2010/main" val="3731873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2" name="同侧圆角矩形 2">
            <a:extLst>
              <a:ext uri="{FF2B5EF4-FFF2-40B4-BE49-F238E27FC236}">
                <a16:creationId xmlns:a16="http://schemas.microsoft.com/office/drawing/2014/main" id="{DC606D6A-92BD-48B9-B84B-24DF20D69D1E}"/>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2" name="标题 1"/>
          <p:cNvSpPr>
            <a:spLocks noGrp="1"/>
          </p:cNvSpPr>
          <p:nvPr>
            <p:ph type="title"/>
          </p:nvPr>
        </p:nvSpPr>
        <p:spPr>
          <a:xfrm>
            <a:off x="910039" y="4164114"/>
            <a:ext cx="9792415" cy="1287034"/>
          </a:xfrm>
          <a:prstGeom prst="rect">
            <a:avLst/>
          </a:prstGeom>
        </p:spPr>
        <p:txBody>
          <a:bodyPr anchor="t"/>
          <a:lstStyle>
            <a:lvl1pPr algn="l">
              <a:defRPr sz="5040" b="1" cap="all"/>
            </a:lvl1pPr>
          </a:lstStyle>
          <a:p>
            <a:r>
              <a:rPr lang="zh-CN" altLang="en-US"/>
              <a:t>单击此处编辑母版标题样式</a:t>
            </a:r>
          </a:p>
        </p:txBody>
      </p:sp>
      <p:sp>
        <p:nvSpPr>
          <p:cNvPr id="3" name="文本占位符 2"/>
          <p:cNvSpPr>
            <a:spLocks noGrp="1"/>
          </p:cNvSpPr>
          <p:nvPr>
            <p:ph type="body" idx="1"/>
          </p:nvPr>
        </p:nvSpPr>
        <p:spPr>
          <a:xfrm>
            <a:off x="910039" y="2746575"/>
            <a:ext cx="9792415" cy="1417537"/>
          </a:xfrm>
        </p:spPr>
        <p:txBody>
          <a:bodyPr anchor="b"/>
          <a:lstStyle>
            <a:lvl1pPr marL="0" indent="0">
              <a:buNone/>
              <a:defRPr sz="2520">
                <a:solidFill>
                  <a:schemeClr val="tx1">
                    <a:tint val="75000"/>
                  </a:schemeClr>
                </a:solidFill>
              </a:defRPr>
            </a:lvl1pPr>
            <a:lvl2pPr marL="576026" indent="0">
              <a:buNone/>
              <a:defRPr sz="2268">
                <a:solidFill>
                  <a:schemeClr val="tx1">
                    <a:tint val="75000"/>
                  </a:schemeClr>
                </a:solidFill>
              </a:defRPr>
            </a:lvl2pPr>
            <a:lvl3pPr marL="1152053" indent="0">
              <a:buNone/>
              <a:defRPr sz="2016">
                <a:solidFill>
                  <a:schemeClr val="tx1">
                    <a:tint val="75000"/>
                  </a:schemeClr>
                </a:solidFill>
              </a:defRPr>
            </a:lvl3pPr>
            <a:lvl4pPr marL="1728079" indent="0">
              <a:buNone/>
              <a:defRPr sz="1764">
                <a:solidFill>
                  <a:schemeClr val="tx1">
                    <a:tint val="75000"/>
                  </a:schemeClr>
                </a:solidFill>
              </a:defRPr>
            </a:lvl4pPr>
            <a:lvl5pPr marL="2304105" indent="0">
              <a:buNone/>
              <a:defRPr sz="1764">
                <a:solidFill>
                  <a:schemeClr val="tx1">
                    <a:tint val="75000"/>
                  </a:schemeClr>
                </a:solidFill>
              </a:defRPr>
            </a:lvl5pPr>
            <a:lvl6pPr marL="2880131" indent="0">
              <a:buNone/>
              <a:defRPr sz="1764">
                <a:solidFill>
                  <a:schemeClr val="tx1">
                    <a:tint val="75000"/>
                  </a:schemeClr>
                </a:solidFill>
              </a:defRPr>
            </a:lvl6pPr>
            <a:lvl7pPr marL="3456158" indent="0">
              <a:buNone/>
              <a:defRPr sz="1764">
                <a:solidFill>
                  <a:schemeClr val="tx1">
                    <a:tint val="75000"/>
                  </a:schemeClr>
                </a:solidFill>
              </a:defRPr>
            </a:lvl7pPr>
            <a:lvl8pPr marL="4032184" indent="0">
              <a:buNone/>
              <a:defRPr sz="1764">
                <a:solidFill>
                  <a:schemeClr val="tx1">
                    <a:tint val="75000"/>
                  </a:schemeClr>
                </a:solidFill>
              </a:defRPr>
            </a:lvl8pPr>
            <a:lvl9pPr marL="4608210" indent="0">
              <a:buNone/>
              <a:defRPr sz="1764">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1E40F4F1-B81E-4B4B-9F2F-97969C26E8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9" name="文本框 8">
            <a:extLst>
              <a:ext uri="{FF2B5EF4-FFF2-40B4-BE49-F238E27FC236}">
                <a16:creationId xmlns:a16="http://schemas.microsoft.com/office/drawing/2014/main" id="{C51C73AF-D7CC-4F76-9A4F-FD9AED90D94E}"/>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0" name="圆角矩形 1">
            <a:extLst>
              <a:ext uri="{FF2B5EF4-FFF2-40B4-BE49-F238E27FC236}">
                <a16:creationId xmlns:a16="http://schemas.microsoft.com/office/drawing/2014/main" id="{E2B55AD6-DA99-4576-94DB-6406C94F70E5}"/>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2722998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同侧圆角矩形 2">
            <a:extLst>
              <a:ext uri="{FF2B5EF4-FFF2-40B4-BE49-F238E27FC236}">
                <a16:creationId xmlns:a16="http://schemas.microsoft.com/office/drawing/2014/main" id="{48F64987-D40B-4DBD-9B8F-7225FF93289A}"/>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pic>
        <p:nvPicPr>
          <p:cNvPr id="11" name="图片 10">
            <a:extLst>
              <a:ext uri="{FF2B5EF4-FFF2-40B4-BE49-F238E27FC236}">
                <a16:creationId xmlns:a16="http://schemas.microsoft.com/office/drawing/2014/main" id="{6CB501D5-30DB-47E6-BBB0-C48FABA27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13" name="文本框 12">
            <a:extLst>
              <a:ext uri="{FF2B5EF4-FFF2-40B4-BE49-F238E27FC236}">
                <a16:creationId xmlns:a16="http://schemas.microsoft.com/office/drawing/2014/main" id="{C484D8B9-81D1-4DCE-AA58-9091A070E75D}"/>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05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05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05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5" name="圆角矩形 1">
            <a:extLst>
              <a:ext uri="{FF2B5EF4-FFF2-40B4-BE49-F238E27FC236}">
                <a16:creationId xmlns:a16="http://schemas.microsoft.com/office/drawing/2014/main" id="{65C0009B-A7A3-4D7F-A71C-FF7F1C5B21FA}"/>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solidFill>
                <a:prstClr val="black"/>
              </a:solidFill>
            </a:endParaRPr>
          </a:p>
        </p:txBody>
      </p:sp>
      <p:sp>
        <p:nvSpPr>
          <p:cNvPr id="2" name="标题 1"/>
          <p:cNvSpPr>
            <a:spLocks noGrp="1"/>
          </p:cNvSpPr>
          <p:nvPr>
            <p:ph type="title"/>
          </p:nvPr>
        </p:nvSpPr>
        <p:spPr>
          <a:xfrm>
            <a:off x="576025" y="196988"/>
            <a:ext cx="8364775" cy="579048"/>
          </a:xfrm>
          <a:prstGeom prst="rect">
            <a:avLst/>
          </a:prstGeom>
        </p:spPr>
        <p:txBody>
          <a:bodyPr/>
          <a:lstStyle>
            <a:lvl1pPr>
              <a:defRPr sz="3600"/>
            </a:lvl1pPr>
          </a:lstStyle>
          <a:p>
            <a:r>
              <a:rPr lang="zh-CN" altLang="en-US" dirty="0"/>
              <a:t>单击此处编辑母版标题样式</a:t>
            </a:r>
          </a:p>
        </p:txBody>
      </p:sp>
      <p:sp>
        <p:nvSpPr>
          <p:cNvPr id="3" name="内容占位符 2"/>
          <p:cNvSpPr>
            <a:spLocks noGrp="1"/>
          </p:cNvSpPr>
          <p:nvPr>
            <p:ph sz="half" idx="1"/>
          </p:nvPr>
        </p:nvSpPr>
        <p:spPr>
          <a:xfrm>
            <a:off x="576024" y="1512042"/>
            <a:ext cx="5088216" cy="4276616"/>
          </a:xfrm>
        </p:spPr>
        <p:txBody>
          <a:bodyPr/>
          <a:lstStyle>
            <a:lvl1pPr>
              <a:defRPr sz="3528"/>
            </a:lvl1pPr>
            <a:lvl2pPr>
              <a:defRPr sz="3024"/>
            </a:lvl2pPr>
            <a:lvl3pPr>
              <a:defRPr sz="2520"/>
            </a:lvl3pPr>
            <a:lvl4pPr>
              <a:defRPr sz="2268"/>
            </a:lvl4pPr>
            <a:lvl5pPr>
              <a:defRPr sz="2268"/>
            </a:lvl5pPr>
            <a:lvl6pPr>
              <a:defRPr sz="2268"/>
            </a:lvl6pPr>
            <a:lvl7pPr>
              <a:defRPr sz="2268"/>
            </a:lvl7pPr>
            <a:lvl8pPr>
              <a:defRPr sz="2268"/>
            </a:lvl8pPr>
            <a:lvl9pPr>
              <a:defRPr sz="226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856248" y="1512042"/>
            <a:ext cx="5088216" cy="4276616"/>
          </a:xfrm>
        </p:spPr>
        <p:txBody>
          <a:bodyPr/>
          <a:lstStyle>
            <a:lvl1pPr>
              <a:defRPr sz="3528"/>
            </a:lvl1pPr>
            <a:lvl2pPr>
              <a:defRPr sz="3024"/>
            </a:lvl2pPr>
            <a:lvl3pPr>
              <a:defRPr sz="2520"/>
            </a:lvl3pPr>
            <a:lvl4pPr>
              <a:defRPr sz="2268"/>
            </a:lvl4pPr>
            <a:lvl5pPr>
              <a:defRPr sz="2268"/>
            </a:lvl5pPr>
            <a:lvl6pPr>
              <a:defRPr sz="2268"/>
            </a:lvl6pPr>
            <a:lvl7pPr>
              <a:defRPr sz="2268"/>
            </a:lvl7pPr>
            <a:lvl8pPr>
              <a:defRPr sz="2268"/>
            </a:lvl8pPr>
            <a:lvl9pPr>
              <a:defRPr sz="226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4546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同侧圆角矩形 2">
            <a:extLst>
              <a:ext uri="{FF2B5EF4-FFF2-40B4-BE49-F238E27FC236}">
                <a16:creationId xmlns:a16="http://schemas.microsoft.com/office/drawing/2014/main" id="{D44C2BFC-B199-4C7A-82B3-6EAA178C0067}"/>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pic>
        <p:nvPicPr>
          <p:cNvPr id="13" name="图片 12">
            <a:extLst>
              <a:ext uri="{FF2B5EF4-FFF2-40B4-BE49-F238E27FC236}">
                <a16:creationId xmlns:a16="http://schemas.microsoft.com/office/drawing/2014/main" id="{A40FFE6C-EBED-4FD7-BA62-7A14C7BD2C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15" name="文本框 14">
            <a:extLst>
              <a:ext uri="{FF2B5EF4-FFF2-40B4-BE49-F238E27FC236}">
                <a16:creationId xmlns:a16="http://schemas.microsoft.com/office/drawing/2014/main" id="{67EA652D-DE3A-4331-AF24-5E480FA2AA82}"/>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7" name="圆角矩形 1">
            <a:extLst>
              <a:ext uri="{FF2B5EF4-FFF2-40B4-BE49-F238E27FC236}">
                <a16:creationId xmlns:a16="http://schemas.microsoft.com/office/drawing/2014/main" id="{40A981D7-EB4D-43B4-810A-B1513E8F7A44}"/>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2" name="标题 1"/>
          <p:cNvSpPr>
            <a:spLocks noGrp="1"/>
          </p:cNvSpPr>
          <p:nvPr>
            <p:ph type="title"/>
          </p:nvPr>
        </p:nvSpPr>
        <p:spPr>
          <a:xfrm>
            <a:off x="576025" y="196988"/>
            <a:ext cx="8364775" cy="579048"/>
          </a:xfrm>
          <a:prstGeom prst="rect">
            <a:avLst/>
          </a:prstGeom>
        </p:spPr>
        <p:txBody>
          <a:bodyPr/>
          <a:lstStyle>
            <a:lvl1pPr>
              <a:defRPr sz="3600"/>
            </a:lvl1pPr>
          </a:lstStyle>
          <a:p>
            <a:r>
              <a:rPr lang="zh-CN" altLang="en-US" dirty="0"/>
              <a:t>单击此处编辑母版标题样式</a:t>
            </a:r>
          </a:p>
        </p:txBody>
      </p:sp>
      <p:sp>
        <p:nvSpPr>
          <p:cNvPr id="3" name="文本占位符 2"/>
          <p:cNvSpPr>
            <a:spLocks noGrp="1"/>
          </p:cNvSpPr>
          <p:nvPr>
            <p:ph type="body" idx="1"/>
          </p:nvPr>
        </p:nvSpPr>
        <p:spPr>
          <a:xfrm>
            <a:off x="576025" y="1450540"/>
            <a:ext cx="5090216" cy="604516"/>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内容占位符 3"/>
          <p:cNvSpPr>
            <a:spLocks noGrp="1"/>
          </p:cNvSpPr>
          <p:nvPr>
            <p:ph sz="half" idx="2"/>
          </p:nvPr>
        </p:nvSpPr>
        <p:spPr>
          <a:xfrm>
            <a:off x="576025" y="2055055"/>
            <a:ext cx="5090216" cy="3733601"/>
          </a:xfrm>
        </p:spPr>
        <p:txBody>
          <a:bodyPr/>
          <a:lstStyle>
            <a:lvl1pPr>
              <a:defRPr sz="3024"/>
            </a:lvl1pPr>
            <a:lvl2pPr>
              <a:defRPr sz="2520"/>
            </a:lvl2pPr>
            <a:lvl3pPr>
              <a:defRPr sz="2268"/>
            </a:lvl3pPr>
            <a:lvl4pPr>
              <a:defRPr sz="2016"/>
            </a:lvl4pPr>
            <a:lvl5pPr>
              <a:defRPr sz="2016"/>
            </a:lvl5pPr>
            <a:lvl6pPr>
              <a:defRPr sz="2016"/>
            </a:lvl6pPr>
            <a:lvl7pPr>
              <a:defRPr sz="2016"/>
            </a:lvl7pPr>
            <a:lvl8pPr>
              <a:defRPr sz="2016"/>
            </a:lvl8pPr>
            <a:lvl9pPr>
              <a:defRPr sz="20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852250" y="1450540"/>
            <a:ext cx="5092216" cy="604516"/>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内容占位符 5"/>
          <p:cNvSpPr>
            <a:spLocks noGrp="1"/>
          </p:cNvSpPr>
          <p:nvPr>
            <p:ph sz="quarter" idx="4"/>
          </p:nvPr>
        </p:nvSpPr>
        <p:spPr>
          <a:xfrm>
            <a:off x="5852250" y="2055055"/>
            <a:ext cx="5092216" cy="3733601"/>
          </a:xfrm>
        </p:spPr>
        <p:txBody>
          <a:bodyPr/>
          <a:lstStyle>
            <a:lvl1pPr>
              <a:defRPr sz="3024"/>
            </a:lvl1pPr>
            <a:lvl2pPr>
              <a:defRPr sz="2520"/>
            </a:lvl2pPr>
            <a:lvl3pPr>
              <a:defRPr sz="2268"/>
            </a:lvl3pPr>
            <a:lvl4pPr>
              <a:defRPr sz="2016"/>
            </a:lvl4pPr>
            <a:lvl5pPr>
              <a:defRPr sz="2016"/>
            </a:lvl5pPr>
            <a:lvl6pPr>
              <a:defRPr sz="2016"/>
            </a:lvl6pPr>
            <a:lvl7pPr>
              <a:defRPr sz="2016"/>
            </a:lvl7pPr>
            <a:lvl8pPr>
              <a:defRPr sz="2016"/>
            </a:lvl8pPr>
            <a:lvl9pPr>
              <a:defRPr sz="201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46311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同侧圆角矩形 2">
            <a:extLst>
              <a:ext uri="{FF2B5EF4-FFF2-40B4-BE49-F238E27FC236}">
                <a16:creationId xmlns:a16="http://schemas.microsoft.com/office/drawing/2014/main" id="{C5A02FDD-3848-46B3-8236-BCBF9F07AAEA}"/>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2" name="标题 1"/>
          <p:cNvSpPr>
            <a:spLocks noGrp="1"/>
          </p:cNvSpPr>
          <p:nvPr>
            <p:ph type="title"/>
          </p:nvPr>
        </p:nvSpPr>
        <p:spPr>
          <a:xfrm>
            <a:off x="576025" y="196988"/>
            <a:ext cx="8364775" cy="579048"/>
          </a:xfrm>
          <a:prstGeom prst="rect">
            <a:avLst/>
          </a:prstGeom>
        </p:spPr>
        <p:txBody>
          <a:bodyPr/>
          <a:lstStyle>
            <a:lvl1pPr>
              <a:defRPr sz="3600"/>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图片 8">
            <a:extLst>
              <a:ext uri="{FF2B5EF4-FFF2-40B4-BE49-F238E27FC236}">
                <a16:creationId xmlns:a16="http://schemas.microsoft.com/office/drawing/2014/main" id="{9A6F25EC-F917-4FC7-A859-5708B0554B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11" name="文本框 10">
            <a:extLst>
              <a:ext uri="{FF2B5EF4-FFF2-40B4-BE49-F238E27FC236}">
                <a16:creationId xmlns:a16="http://schemas.microsoft.com/office/drawing/2014/main" id="{D8AD55E5-A3B3-4710-9ECE-A35E7058D401}"/>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3" name="圆角矩形 1">
            <a:extLst>
              <a:ext uri="{FF2B5EF4-FFF2-40B4-BE49-F238E27FC236}">
                <a16:creationId xmlns:a16="http://schemas.microsoft.com/office/drawing/2014/main" id="{3E7F8916-7BE3-47C4-949A-91D057147EF7}"/>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321176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同侧圆角矩形 2">
            <a:extLst>
              <a:ext uri="{FF2B5EF4-FFF2-40B4-BE49-F238E27FC236}">
                <a16:creationId xmlns:a16="http://schemas.microsoft.com/office/drawing/2014/main" id="{680AE84E-631D-4F35-B0B9-D765D0BA22A0}"/>
              </a:ext>
            </a:extLst>
          </p:cNvPr>
          <p:cNvSpPr/>
          <p:nvPr userDrawn="1"/>
        </p:nvSpPr>
        <p:spPr>
          <a:xfrm rot="16200000">
            <a:off x="5299537" y="-5312911"/>
            <a:ext cx="908048" cy="11533861"/>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图片 7">
            <a:extLst>
              <a:ext uri="{FF2B5EF4-FFF2-40B4-BE49-F238E27FC236}">
                <a16:creationId xmlns:a16="http://schemas.microsoft.com/office/drawing/2014/main" id="{F873EAD6-4D83-4BF9-99B5-88AC37D18F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2034" y="37376"/>
            <a:ext cx="2205954" cy="651212"/>
          </a:xfrm>
          <a:prstGeom prst="rect">
            <a:avLst/>
          </a:prstGeom>
        </p:spPr>
      </p:pic>
      <p:sp>
        <p:nvSpPr>
          <p:cNvPr id="10" name="文本框 9">
            <a:extLst>
              <a:ext uri="{FF2B5EF4-FFF2-40B4-BE49-F238E27FC236}">
                <a16:creationId xmlns:a16="http://schemas.microsoft.com/office/drawing/2014/main" id="{78729A9C-0CF4-4FA9-8ED7-2DB5F2B7E6B7}"/>
              </a:ext>
            </a:extLst>
          </p:cNvPr>
          <p:cNvSpPr txBox="1"/>
          <p:nvPr userDrawn="1"/>
        </p:nvSpPr>
        <p:spPr>
          <a:xfrm>
            <a:off x="9644181" y="592575"/>
            <a:ext cx="1848511" cy="261610"/>
          </a:xfrm>
          <a:prstGeom prst="rect">
            <a:avLst/>
          </a:prstGeom>
          <a:noFill/>
        </p:spPr>
        <p:txBody>
          <a:bodyPr wrap="square" rtlCol="0">
            <a:spAutoFit/>
          </a:bodyPr>
          <a:lstStyle/>
          <a:p>
            <a:pPr algn="dist"/>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100" dirty="0">
                <a:solidFill>
                  <a:schemeClr val="bg1"/>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
        <p:nvSpPr>
          <p:cNvPr id="12" name="圆角矩形 1">
            <a:extLst>
              <a:ext uri="{FF2B5EF4-FFF2-40B4-BE49-F238E27FC236}">
                <a16:creationId xmlns:a16="http://schemas.microsoft.com/office/drawing/2014/main" id="{C182136A-49E1-4EA4-B985-6E93DF993445}"/>
              </a:ext>
            </a:extLst>
          </p:cNvPr>
          <p:cNvSpPr/>
          <p:nvPr userDrawn="1"/>
        </p:nvSpPr>
        <p:spPr>
          <a:xfrm>
            <a:off x="298108" y="304799"/>
            <a:ext cx="84846" cy="364362"/>
          </a:xfrm>
          <a:prstGeom prst="roundRect">
            <a:avLst>
              <a:gd name="adj" fmla="val 50000"/>
            </a:avLst>
          </a:prstGeom>
          <a:solidFill>
            <a:schemeClr val="bg1"/>
          </a:solidFill>
          <a:ln w="19050" cap="flat">
            <a:noFill/>
            <a:prstDash val="solid"/>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3051879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026" y="258006"/>
            <a:ext cx="3790161" cy="1098030"/>
          </a:xfrm>
          <a:prstGeom prst="rect">
            <a:avLst/>
          </a:prstGeom>
        </p:spPr>
        <p:txBody>
          <a:bodyPr anchor="b"/>
          <a:lstStyle>
            <a:lvl1pPr algn="l">
              <a:defRPr sz="2520" b="1"/>
            </a:lvl1pPr>
          </a:lstStyle>
          <a:p>
            <a:r>
              <a:rPr lang="zh-CN" altLang="en-US"/>
              <a:t>单击此处编辑母版标题样式</a:t>
            </a:r>
          </a:p>
        </p:txBody>
      </p:sp>
      <p:sp>
        <p:nvSpPr>
          <p:cNvPr id="3" name="内容占位符 2"/>
          <p:cNvSpPr>
            <a:spLocks noGrp="1"/>
          </p:cNvSpPr>
          <p:nvPr>
            <p:ph idx="1"/>
          </p:nvPr>
        </p:nvSpPr>
        <p:spPr>
          <a:xfrm>
            <a:off x="4504191" y="258008"/>
            <a:ext cx="6440273" cy="5530650"/>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76026" y="1356038"/>
            <a:ext cx="3790161" cy="4432620"/>
          </a:xfrm>
        </p:spPr>
        <p:txBody>
          <a:bodyPr/>
          <a:lstStyle>
            <a:lvl1pPr marL="0" indent="0">
              <a:buNone/>
              <a:defRPr sz="1764"/>
            </a:lvl1pPr>
            <a:lvl2pPr marL="576026" indent="0">
              <a:buNone/>
              <a:defRPr sz="1512"/>
            </a:lvl2pPr>
            <a:lvl3pPr marL="1152053" indent="0">
              <a:buNone/>
              <a:defRPr sz="1260"/>
            </a:lvl3pPr>
            <a:lvl4pPr marL="1728079" indent="0">
              <a:buNone/>
              <a:defRPr sz="1134"/>
            </a:lvl4pPr>
            <a:lvl5pPr marL="2304105" indent="0">
              <a:buNone/>
              <a:defRPr sz="1134"/>
            </a:lvl5pPr>
            <a:lvl6pPr marL="2880131" indent="0">
              <a:buNone/>
              <a:defRPr sz="1134"/>
            </a:lvl6pPr>
            <a:lvl7pPr marL="3456158" indent="0">
              <a:buNone/>
              <a:defRPr sz="1134"/>
            </a:lvl7pPr>
            <a:lvl8pPr marL="4032184" indent="0">
              <a:buNone/>
              <a:defRPr sz="1134"/>
            </a:lvl8pPr>
            <a:lvl9pPr marL="4608210" indent="0">
              <a:buNone/>
              <a:defRPr sz="113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4294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096" y="4536122"/>
            <a:ext cx="6912293" cy="535516"/>
          </a:xfrm>
          <a:prstGeom prst="rect">
            <a:avLst/>
          </a:prstGeom>
        </p:spPr>
        <p:txBody>
          <a:bodyPr anchor="b"/>
          <a:lstStyle>
            <a:lvl1pPr algn="l">
              <a:defRPr sz="2520" b="1"/>
            </a:lvl1pPr>
          </a:lstStyle>
          <a:p>
            <a:r>
              <a:rPr lang="zh-CN" altLang="en-US"/>
              <a:t>单击此处编辑母版标题样式</a:t>
            </a:r>
          </a:p>
        </p:txBody>
      </p:sp>
      <p:sp>
        <p:nvSpPr>
          <p:cNvPr id="3" name="图片占位符 2"/>
          <p:cNvSpPr>
            <a:spLocks noGrp="1"/>
          </p:cNvSpPr>
          <p:nvPr>
            <p:ph type="pic" idx="1"/>
          </p:nvPr>
        </p:nvSpPr>
        <p:spPr>
          <a:xfrm>
            <a:off x="2258096" y="579015"/>
            <a:ext cx="6912293" cy="3888105"/>
          </a:xfrm>
        </p:spPr>
        <p:txBody>
          <a:bodyPr/>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endParaRPr lang="zh-CN" altLang="en-US"/>
          </a:p>
        </p:txBody>
      </p:sp>
      <p:sp>
        <p:nvSpPr>
          <p:cNvPr id="4" name="文本占位符 3"/>
          <p:cNvSpPr>
            <a:spLocks noGrp="1"/>
          </p:cNvSpPr>
          <p:nvPr>
            <p:ph type="body" sz="half" idx="2"/>
          </p:nvPr>
        </p:nvSpPr>
        <p:spPr>
          <a:xfrm>
            <a:off x="2258096" y="5071637"/>
            <a:ext cx="6912293" cy="760521"/>
          </a:xfrm>
        </p:spPr>
        <p:txBody>
          <a:bodyPr/>
          <a:lstStyle>
            <a:lvl1pPr marL="0" indent="0">
              <a:buNone/>
              <a:defRPr sz="1764"/>
            </a:lvl1pPr>
            <a:lvl2pPr marL="576026" indent="0">
              <a:buNone/>
              <a:defRPr sz="1512"/>
            </a:lvl2pPr>
            <a:lvl3pPr marL="1152053" indent="0">
              <a:buNone/>
              <a:defRPr sz="1260"/>
            </a:lvl3pPr>
            <a:lvl4pPr marL="1728079" indent="0">
              <a:buNone/>
              <a:defRPr sz="1134"/>
            </a:lvl4pPr>
            <a:lvl5pPr marL="2304105" indent="0">
              <a:buNone/>
              <a:defRPr sz="1134"/>
            </a:lvl5pPr>
            <a:lvl6pPr marL="2880131" indent="0">
              <a:buNone/>
              <a:defRPr sz="1134"/>
            </a:lvl6pPr>
            <a:lvl7pPr marL="3456158" indent="0">
              <a:buNone/>
              <a:defRPr sz="1134"/>
            </a:lvl7pPr>
            <a:lvl8pPr marL="4032184" indent="0">
              <a:buNone/>
              <a:defRPr sz="1134"/>
            </a:lvl8pPr>
            <a:lvl9pPr marL="4608210" indent="0">
              <a:buNone/>
              <a:defRPr sz="113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2020/12/9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572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76025" y="1512042"/>
            <a:ext cx="10368439" cy="42766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576024" y="6006163"/>
            <a:ext cx="2688114" cy="345010"/>
          </a:xfrm>
          <a:prstGeom prst="rect">
            <a:avLst/>
          </a:prstGeom>
        </p:spPr>
        <p:txBody>
          <a:bodyPr vert="horz" lIns="91440" tIns="45720" rIns="91440" bIns="45720" rtlCol="0" anchor="ctr"/>
          <a:lstStyle>
            <a:lvl1pPr algn="l">
              <a:defRPr sz="1512">
                <a:solidFill>
                  <a:schemeClr val="tx1">
                    <a:tint val="75000"/>
                  </a:schemeClr>
                </a:solidFill>
              </a:defRPr>
            </a:lvl1pPr>
          </a:lstStyle>
          <a:p>
            <a:pPr defTabSz="1152053"/>
            <a:fld id="{530820CF-B880-4189-942D-D702A7CBA730}" type="datetimeFigureOut">
              <a:rPr lang="zh-CN" altLang="en-US" smtClean="0">
                <a:solidFill>
                  <a:prstClr val="black">
                    <a:tint val="75000"/>
                  </a:prstClr>
                </a:solidFill>
              </a:rPr>
              <a:pPr defTabSz="1152053"/>
              <a:t>2020/12/9</a:t>
            </a:fld>
            <a:endParaRPr lang="zh-CN" altLang="en-US">
              <a:solidFill>
                <a:prstClr val="black">
                  <a:tint val="75000"/>
                </a:prstClr>
              </a:solidFill>
            </a:endParaRPr>
          </a:p>
        </p:txBody>
      </p:sp>
      <p:sp>
        <p:nvSpPr>
          <p:cNvPr id="5" name="页脚占位符 4"/>
          <p:cNvSpPr>
            <a:spLocks noGrp="1"/>
          </p:cNvSpPr>
          <p:nvPr>
            <p:ph type="ftr" sz="quarter" idx="3"/>
          </p:nvPr>
        </p:nvSpPr>
        <p:spPr>
          <a:xfrm>
            <a:off x="3936167" y="6006163"/>
            <a:ext cx="3648155" cy="345010"/>
          </a:xfrm>
          <a:prstGeom prst="rect">
            <a:avLst/>
          </a:prstGeom>
        </p:spPr>
        <p:txBody>
          <a:bodyPr vert="horz" lIns="91440" tIns="45720" rIns="91440" bIns="45720" rtlCol="0" anchor="ctr"/>
          <a:lstStyle>
            <a:lvl1pPr algn="ctr">
              <a:defRPr sz="1512">
                <a:solidFill>
                  <a:schemeClr val="tx1">
                    <a:tint val="75000"/>
                  </a:schemeClr>
                </a:solidFill>
              </a:defRPr>
            </a:lvl1pPr>
          </a:lstStyle>
          <a:p>
            <a:pPr defTabSz="1152053"/>
            <a:endParaRPr lang="zh-CN" altLang="en-US">
              <a:solidFill>
                <a:prstClr val="black">
                  <a:tint val="75000"/>
                </a:prstClr>
              </a:solidFill>
            </a:endParaRPr>
          </a:p>
        </p:txBody>
      </p:sp>
      <p:sp>
        <p:nvSpPr>
          <p:cNvPr id="6" name="灯片编号占位符 5"/>
          <p:cNvSpPr>
            <a:spLocks noGrp="1"/>
          </p:cNvSpPr>
          <p:nvPr>
            <p:ph type="sldNum" sz="quarter" idx="4"/>
          </p:nvPr>
        </p:nvSpPr>
        <p:spPr>
          <a:xfrm>
            <a:off x="8256350" y="6006163"/>
            <a:ext cx="2688114" cy="345010"/>
          </a:xfrm>
          <a:prstGeom prst="rect">
            <a:avLst/>
          </a:prstGeom>
        </p:spPr>
        <p:txBody>
          <a:bodyPr vert="horz" lIns="91440" tIns="45720" rIns="91440" bIns="45720" rtlCol="0" anchor="ctr"/>
          <a:lstStyle>
            <a:lvl1pPr algn="r">
              <a:defRPr sz="1512">
                <a:solidFill>
                  <a:schemeClr val="tx1">
                    <a:tint val="75000"/>
                  </a:schemeClr>
                </a:solidFill>
              </a:defRPr>
            </a:lvl1pPr>
          </a:lstStyle>
          <a:p>
            <a:pPr defTabSz="1152053"/>
            <a:fld id="{0C913308-F349-4B6D-A68A-DD1791B4A57B}" type="slidenum">
              <a:rPr lang="zh-CN" altLang="en-US" smtClean="0">
                <a:solidFill>
                  <a:prstClr val="black">
                    <a:tint val="75000"/>
                  </a:prstClr>
                </a:solidFill>
              </a:rPr>
              <a:pPr defTabSz="1152053"/>
              <a:t>‹#›</a:t>
            </a:fld>
            <a:endParaRPr lang="zh-CN" altLang="en-US">
              <a:solidFill>
                <a:prstClr val="black">
                  <a:tint val="75000"/>
                </a:prstClr>
              </a:solidFill>
            </a:endParaRPr>
          </a:p>
        </p:txBody>
      </p:sp>
    </p:spTree>
    <p:extLst>
      <p:ext uri="{BB962C8B-B14F-4D97-AF65-F5344CB8AC3E}">
        <p14:creationId xmlns:p14="http://schemas.microsoft.com/office/powerpoint/2010/main" val="39656188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152053" rtl="0" eaLnBrk="1" latinLnBrk="0" hangingPunct="1">
        <a:spcBef>
          <a:spcPct val="0"/>
        </a:spcBef>
        <a:buNone/>
        <a:defRPr sz="4400" kern="1200">
          <a:solidFill>
            <a:schemeClr val="bg1"/>
          </a:solidFill>
          <a:latin typeface="微软雅黑" panose="020B0503020204020204" pitchFamily="34" charset="-122"/>
          <a:ea typeface="微软雅黑" panose="020B0503020204020204" pitchFamily="34" charset="-122"/>
          <a:cs typeface="+mj-cs"/>
        </a:defRPr>
      </a:lvl1pPr>
    </p:titleStyle>
    <p:bodyStyle>
      <a:lvl1pPr marL="432020" indent="-432020" algn="l" defTabSz="1152053" rtl="0" eaLnBrk="1" latinLnBrk="0" hangingPunct="1">
        <a:spcBef>
          <a:spcPct val="20000"/>
        </a:spcBef>
        <a:buFont typeface="Arial" pitchFamily="34" charset="0"/>
        <a:buChar char="•"/>
        <a:defRPr sz="4032" kern="1200">
          <a:solidFill>
            <a:schemeClr val="tx1"/>
          </a:solidFill>
          <a:latin typeface="+mn-lt"/>
          <a:ea typeface="+mn-ea"/>
          <a:cs typeface="+mn-cs"/>
        </a:defRPr>
      </a:lvl1pPr>
      <a:lvl2pPr marL="936043" indent="-360016" algn="l" defTabSz="1152053" rtl="0" eaLnBrk="1" latinLnBrk="0" hangingPunct="1">
        <a:spcBef>
          <a:spcPct val="20000"/>
        </a:spcBef>
        <a:buFont typeface="Arial" pitchFamily="34" charset="0"/>
        <a:buChar char="–"/>
        <a:defRPr sz="3528" kern="1200">
          <a:solidFill>
            <a:schemeClr val="tx1"/>
          </a:solidFill>
          <a:latin typeface="+mn-lt"/>
          <a:ea typeface="+mn-ea"/>
          <a:cs typeface="+mn-cs"/>
        </a:defRPr>
      </a:lvl2pPr>
      <a:lvl3pPr marL="1440066" indent="-288013" algn="l" defTabSz="1152053" rtl="0" eaLnBrk="1" latinLnBrk="0" hangingPunct="1">
        <a:spcBef>
          <a:spcPct val="20000"/>
        </a:spcBef>
        <a:buFont typeface="Arial" pitchFamily="34" charset="0"/>
        <a:buChar char="•"/>
        <a:defRPr sz="3024" kern="1200">
          <a:solidFill>
            <a:schemeClr val="tx1"/>
          </a:solidFill>
          <a:latin typeface="+mn-lt"/>
          <a:ea typeface="+mn-ea"/>
          <a:cs typeface="+mn-cs"/>
        </a:defRPr>
      </a:lvl3pPr>
      <a:lvl4pPr marL="2016092"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4pPr>
      <a:lvl5pPr marL="2592118"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5pPr>
      <a:lvl6pPr marL="3168145"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6pPr>
      <a:lvl7pPr marL="3744171"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7pPr>
      <a:lvl8pPr marL="4320197"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8pPr>
      <a:lvl9pPr marL="4896223" indent="-288013" algn="l" defTabSz="1152053" rtl="0" eaLnBrk="1" latinLnBrk="0" hangingPunct="1">
        <a:spcBef>
          <a:spcPct val="20000"/>
        </a:spcBef>
        <a:buFont typeface="Arial" pitchFamily="34" charset="0"/>
        <a:buChar char="•"/>
        <a:defRPr sz="2520" kern="1200">
          <a:solidFill>
            <a:schemeClr val="tx1"/>
          </a:solidFill>
          <a:latin typeface="+mn-lt"/>
          <a:ea typeface="+mn-ea"/>
          <a:cs typeface="+mn-cs"/>
        </a:defRPr>
      </a:lvl9pPr>
    </p:bodyStyle>
    <p:otherStyle>
      <a:defPPr>
        <a:defRPr lang="zh-CN"/>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F15ECEC-E04E-4AB4-8DAA-2B240730C9A8}"/>
              </a:ext>
            </a:extLst>
          </p:cNvPr>
          <p:cNvSpPr>
            <a:spLocks noGrp="1"/>
          </p:cNvSpPr>
          <p:nvPr>
            <p:ph type="subTitle" idx="1"/>
          </p:nvPr>
        </p:nvSpPr>
        <p:spPr>
          <a:xfrm>
            <a:off x="143216" y="4053826"/>
            <a:ext cx="11234056" cy="1021056"/>
          </a:xfrm>
        </p:spPr>
        <p:txBody>
          <a:bodyPr>
            <a:normAutofit lnSpcReduction="10000"/>
          </a:bodyPr>
          <a:lstStyle/>
          <a:p>
            <a:pPr algn="ctr" eaLnBrk="1" hangingPunct="1">
              <a:lnSpc>
                <a:spcPct val="150000"/>
              </a:lnSpc>
            </a:pPr>
            <a:r>
              <a:rPr lang="zh-CN" altLang="en-US" sz="3200" dirty="0">
                <a:solidFill>
                  <a:schemeClr val="bg1"/>
                </a:solidFill>
                <a:latin typeface="微软雅黑" pitchFamily="34" charset="-122"/>
                <a:ea typeface="微软雅黑" pitchFamily="34" charset="-122"/>
              </a:rPr>
              <a:t>基于神经关注模型的动态可解释推荐</a:t>
            </a:r>
            <a:endParaRPr lang="en-US" altLang="zh-CN" sz="3200" dirty="0">
              <a:solidFill>
                <a:schemeClr val="bg1"/>
              </a:solidFill>
              <a:latin typeface="微软雅黑" pitchFamily="34" charset="-122"/>
              <a:ea typeface="微软雅黑" pitchFamily="34" charset="-122"/>
            </a:endParaRPr>
          </a:p>
          <a:p>
            <a:pPr algn="ctr" eaLnBrk="1" hangingPunct="1">
              <a:lnSpc>
                <a:spcPct val="150000"/>
              </a:lnSpc>
            </a:pPr>
            <a:r>
              <a:rPr lang="zh-CN" altLang="en-US" sz="1100" dirty="0">
                <a:solidFill>
                  <a:schemeClr val="bg1">
                    <a:lumMod val="85000"/>
                  </a:schemeClr>
                </a:solidFill>
              </a:rPr>
              <a:t>来源：</a:t>
            </a:r>
            <a:r>
              <a:rPr lang="en-US" altLang="zh-CN" sz="1100" dirty="0">
                <a:solidFill>
                  <a:schemeClr val="bg1">
                    <a:lumMod val="85000"/>
                  </a:schemeClr>
                </a:solidFill>
              </a:rPr>
              <a:t>AI 2019</a:t>
            </a:r>
            <a:endParaRPr lang="zh-CN" altLang="en-US" sz="1100" dirty="0">
              <a:solidFill>
                <a:schemeClr val="bg1">
                  <a:lumMod val="85000"/>
                </a:schemeClr>
              </a:solidFill>
            </a:endParaRPr>
          </a:p>
        </p:txBody>
      </p:sp>
      <p:sp>
        <p:nvSpPr>
          <p:cNvPr id="4" name="文本框 3">
            <a:extLst>
              <a:ext uri="{FF2B5EF4-FFF2-40B4-BE49-F238E27FC236}">
                <a16:creationId xmlns:a16="http://schemas.microsoft.com/office/drawing/2014/main" id="{5CE3757A-D74A-40D7-BAC1-2E0E0B1F204F}"/>
              </a:ext>
            </a:extLst>
          </p:cNvPr>
          <p:cNvSpPr txBox="1"/>
          <p:nvPr/>
        </p:nvSpPr>
        <p:spPr>
          <a:xfrm>
            <a:off x="2645228" y="5183385"/>
            <a:ext cx="7369629" cy="523220"/>
          </a:xfrm>
          <a:prstGeom prst="rect">
            <a:avLst/>
          </a:prstGeom>
          <a:noFill/>
        </p:spPr>
        <p:txBody>
          <a:bodyPr wrap="square" rtlCol="0">
            <a:spAutoFit/>
          </a:bodyPr>
          <a:lstStyle/>
          <a:p>
            <a:r>
              <a:rPr lang="zh-CN" altLang="en-US" sz="2800" dirty="0">
                <a:solidFill>
                  <a:schemeClr val="bg1"/>
                </a:solidFill>
              </a:rPr>
              <a:t>学号：</a:t>
            </a:r>
            <a:r>
              <a:rPr lang="en-US" altLang="zh-CN" sz="2800" dirty="0">
                <a:solidFill>
                  <a:schemeClr val="bg1"/>
                </a:solidFill>
              </a:rPr>
              <a:t>S320067002     </a:t>
            </a:r>
            <a:r>
              <a:rPr lang="zh-CN" altLang="en-US" sz="2800" dirty="0">
                <a:solidFill>
                  <a:schemeClr val="bg1"/>
                </a:solidFill>
              </a:rPr>
              <a:t>汇报人：曹萌</a:t>
            </a:r>
          </a:p>
        </p:txBody>
      </p:sp>
      <p:sp>
        <p:nvSpPr>
          <p:cNvPr id="6" name="标题 5">
            <a:extLst>
              <a:ext uri="{FF2B5EF4-FFF2-40B4-BE49-F238E27FC236}">
                <a16:creationId xmlns:a16="http://schemas.microsoft.com/office/drawing/2014/main" id="{C72F8439-4A2E-424E-AEFF-8A0B3AA4A932}"/>
              </a:ext>
            </a:extLst>
          </p:cNvPr>
          <p:cNvSpPr>
            <a:spLocks noGrp="1"/>
          </p:cNvSpPr>
          <p:nvPr>
            <p:ph type="ctrTitle"/>
          </p:nvPr>
        </p:nvSpPr>
        <p:spPr/>
        <p:txBody>
          <a:bodyPr/>
          <a:lstStyle/>
          <a:p>
            <a:endParaRPr lang="zh-CN" altLang="en-US"/>
          </a:p>
        </p:txBody>
      </p:sp>
      <p:pic>
        <p:nvPicPr>
          <p:cNvPr id="8" name="图片 7">
            <a:extLst>
              <a:ext uri="{FF2B5EF4-FFF2-40B4-BE49-F238E27FC236}">
                <a16:creationId xmlns:a16="http://schemas.microsoft.com/office/drawing/2014/main" id="{26B14072-553A-4EB9-8F25-A29E3CE85AE9}"/>
              </a:ext>
            </a:extLst>
          </p:cNvPr>
          <p:cNvPicPr>
            <a:picLocks noChangeAspect="1"/>
          </p:cNvPicPr>
          <p:nvPr/>
        </p:nvPicPr>
        <p:blipFill>
          <a:blip r:embed="rId2"/>
          <a:stretch>
            <a:fillRect/>
          </a:stretch>
        </p:blipFill>
        <p:spPr>
          <a:xfrm>
            <a:off x="430423" y="1480180"/>
            <a:ext cx="10226028" cy="1921913"/>
          </a:xfrm>
          <a:prstGeom prst="rect">
            <a:avLst/>
          </a:prstGeom>
        </p:spPr>
      </p:pic>
    </p:spTree>
    <p:extLst>
      <p:ext uri="{BB962C8B-B14F-4D97-AF65-F5344CB8AC3E}">
        <p14:creationId xmlns:p14="http://schemas.microsoft.com/office/powerpoint/2010/main" val="3590335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数据分析</a:t>
            </a:r>
          </a:p>
        </p:txBody>
      </p:sp>
      <p:pic>
        <p:nvPicPr>
          <p:cNvPr id="1026" name="image1.jpeg">
            <a:extLst>
              <a:ext uri="{FF2B5EF4-FFF2-40B4-BE49-F238E27FC236}">
                <a16:creationId xmlns:a16="http://schemas.microsoft.com/office/drawing/2014/main" id="{FD7844DE-E91D-42AB-A1B7-4577F86DC9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6390" y="1094757"/>
            <a:ext cx="7910558" cy="48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4BBFB1CB-FF3A-43F3-83A3-52654B54223C}"/>
              </a:ext>
            </a:extLst>
          </p:cNvPr>
          <p:cNvSpPr txBox="1"/>
          <p:nvPr/>
        </p:nvSpPr>
        <p:spPr>
          <a:xfrm>
            <a:off x="1154496" y="6018510"/>
            <a:ext cx="9211496" cy="461665"/>
          </a:xfrm>
          <a:prstGeom prst="rect">
            <a:avLst/>
          </a:prstGeom>
          <a:noFill/>
        </p:spPr>
        <p:txBody>
          <a:bodyPr wrap="none" rtlCol="0">
            <a:spAutoFit/>
          </a:bodyPr>
          <a:lstStyle/>
          <a:p>
            <a:r>
              <a:rPr lang="zh-CN" altLang="zh-CN" sz="2400" kern="100" dirty="0">
                <a:effectLst/>
                <a:ea typeface="黑体" panose="02010609060101010101" pitchFamily="49" charset="-122"/>
                <a:cs typeface="Times New Roman" panose="02020603050405020304" pitchFamily="18" charset="0"/>
              </a:rPr>
              <a:t>不同月份用户评论主题分布的动态性质。</a:t>
            </a:r>
            <a:r>
              <a:rPr lang="en-US" altLang="zh-CN" sz="2400" kern="100" dirty="0">
                <a:effectLst/>
                <a:ea typeface="黑体" panose="02010609060101010101" pitchFamily="49" charset="-122"/>
                <a:cs typeface="Times New Roman" panose="02020603050405020304" pitchFamily="18" charset="0"/>
              </a:rPr>
              <a:t> LDA</a:t>
            </a:r>
            <a:r>
              <a:rPr lang="zh-CN" altLang="zh-CN" sz="2400" kern="100" dirty="0">
                <a:effectLst/>
                <a:ea typeface="黑体" panose="02010609060101010101" pitchFamily="49" charset="-122"/>
                <a:cs typeface="Times New Roman" panose="02020603050405020304" pitchFamily="18" charset="0"/>
              </a:rPr>
              <a:t>中的主题数设置为</a:t>
            </a:r>
            <a:r>
              <a:rPr lang="en-US" altLang="zh-CN" sz="2400" kern="100" dirty="0">
                <a:effectLst/>
                <a:ea typeface="黑体" panose="02010609060101010101" pitchFamily="49" charset="-122"/>
                <a:cs typeface="Times New Roman" panose="02020603050405020304" pitchFamily="18" charset="0"/>
              </a:rPr>
              <a:t>5</a:t>
            </a:r>
            <a:r>
              <a:rPr lang="zh-CN" altLang="zh-CN" sz="2400" kern="100" dirty="0">
                <a:effectLst/>
                <a:ea typeface="黑体" panose="02010609060101010101" pitchFamily="49" charset="-122"/>
                <a:cs typeface="Times New Roman" panose="02020603050405020304" pitchFamily="18" charset="0"/>
              </a:rPr>
              <a:t>。</a:t>
            </a:r>
            <a:endParaRPr lang="zh-CN" altLang="en-US" sz="2000" dirty="0"/>
          </a:p>
        </p:txBody>
      </p:sp>
    </p:spTree>
    <p:extLst>
      <p:ext uri="{BB962C8B-B14F-4D97-AF65-F5344CB8AC3E}">
        <p14:creationId xmlns:p14="http://schemas.microsoft.com/office/powerpoint/2010/main" val="2166322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t="1521" r="54928" b="18544"/>
          <a:stretch/>
        </p:blipFill>
        <p:spPr>
          <a:xfrm flipH="1">
            <a:off x="8688162" y="-198780"/>
            <a:ext cx="2814528" cy="3351486"/>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4814666" y="-2304676"/>
            <a:ext cx="1869984" cy="11506063"/>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4202646" y="2928839"/>
            <a:ext cx="3888761" cy="984329"/>
          </a:xfrm>
          <a:prstGeom prst="rect">
            <a:avLst/>
          </a:prstGeom>
          <a:noFill/>
        </p:spPr>
        <p:txBody>
          <a:bodyPr wrap="none" lIns="0" tIns="0" rIns="0" bIns="0" anchor="ctr" anchorCtr="0">
            <a:normAutofit/>
          </a:bodyPr>
          <a:lstStyle/>
          <a:p>
            <a:r>
              <a:rPr lang="zh-CN" altLang="en-US" sz="5040" dirty="0">
                <a:solidFill>
                  <a:schemeClr val="bg1"/>
                </a:solidFill>
                <a:latin typeface="微软雅黑" panose="020B0503020204020204" pitchFamily="34" charset="-122"/>
                <a:ea typeface="微软雅黑" panose="020B0503020204020204" pitchFamily="34" charset="-122"/>
                <a:cs typeface="+mn-ea"/>
                <a:sym typeface="+mn-lt"/>
              </a:rPr>
              <a:t>核 心 内 容</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15066" y="2608453"/>
            <a:ext cx="1570944" cy="1570944"/>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3200" dirty="0">
                  <a:solidFill>
                    <a:srgbClr val="0066B2"/>
                  </a:solidFill>
                  <a:latin typeface="+mn-lt"/>
                  <a:ea typeface="+mn-ea"/>
                  <a:cs typeface="+mn-ea"/>
                  <a:sym typeface="+mn-lt"/>
                </a:rPr>
                <a:t>03</a:t>
              </a:r>
              <a:endParaRPr lang="zh-CN" altLang="en-US" sz="2800" dirty="0">
                <a:solidFill>
                  <a:srgbClr val="0066B2"/>
                </a:solidFill>
                <a:latin typeface="+mn-lt"/>
                <a:ea typeface="+mn-ea"/>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6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1600" b="1" dirty="0">
                  <a:solidFill>
                    <a:srgbClr val="0066B2"/>
                  </a:solidFill>
                  <a:latin typeface="+mn-lt"/>
                  <a:ea typeface="+mn-ea"/>
                  <a:cs typeface="+mn-ea"/>
                  <a:sym typeface="+mn-lt"/>
                </a:rPr>
                <a:t>PART</a:t>
              </a:r>
              <a:endParaRPr lang="zh-CN" altLang="en-US" sz="1400" dirty="0">
                <a:solidFill>
                  <a:srgbClr val="0066B2"/>
                </a:solidFill>
                <a:latin typeface="+mn-lt"/>
                <a:ea typeface="+mn-ea"/>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62228" y="5701528"/>
            <a:ext cx="2206708" cy="651600"/>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51552" y="5844551"/>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1264745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en-US" altLang="zh-CN" dirty="0"/>
              <a:t>DER</a:t>
            </a:r>
            <a:r>
              <a:rPr lang="zh-CN" altLang="en-US" dirty="0"/>
              <a:t>：动态可解释的推荐系统</a:t>
            </a:r>
          </a:p>
        </p:txBody>
      </p:sp>
      <p:sp>
        <p:nvSpPr>
          <p:cNvPr id="4" name="文本框 3">
            <a:extLst>
              <a:ext uri="{FF2B5EF4-FFF2-40B4-BE49-F238E27FC236}">
                <a16:creationId xmlns:a16="http://schemas.microsoft.com/office/drawing/2014/main" id="{DDB6FAC9-EBD4-4A33-A2CC-FE8285DB568E}"/>
              </a:ext>
            </a:extLst>
          </p:cNvPr>
          <p:cNvSpPr txBox="1"/>
          <p:nvPr/>
        </p:nvSpPr>
        <p:spPr>
          <a:xfrm>
            <a:off x="484181" y="5759542"/>
            <a:ext cx="9881008" cy="1015663"/>
          </a:xfrm>
          <a:prstGeom prst="rect">
            <a:avLst/>
          </a:prstGeom>
          <a:noFill/>
        </p:spPr>
        <p:txBody>
          <a:bodyPr wrap="square" rtlCol="0">
            <a:spAutoFit/>
          </a:bodyPr>
          <a:lstStyle/>
          <a:p>
            <a:pPr algn="ctr"/>
            <a:r>
              <a:rPr lang="zh-CN" altLang="zh-CN" sz="1800" kern="100" dirty="0">
                <a:effectLst/>
                <a:latin typeface="Times New Roman" panose="02020603050405020304" pitchFamily="18" charset="0"/>
                <a:ea typeface="黑体" panose="02010609060101010101" pitchFamily="49" charset="-122"/>
              </a:rPr>
              <a:t>（</a:t>
            </a:r>
            <a:r>
              <a:rPr lang="en-US" altLang="zh-CN" sz="1800" kern="100" dirty="0">
                <a:effectLst/>
                <a:latin typeface="Times New Roman" panose="02020603050405020304" pitchFamily="18" charset="0"/>
                <a:ea typeface="黑体" panose="02010609060101010101" pitchFamily="49" charset="-122"/>
              </a:rPr>
              <a:t>a</a:t>
            </a:r>
            <a:r>
              <a:rPr lang="zh-CN" altLang="zh-CN" sz="1800" kern="100" dirty="0">
                <a:effectLst/>
                <a:latin typeface="Times New Roman" panose="02020603050405020304" pitchFamily="18" charset="0"/>
                <a:ea typeface="黑体" panose="02010609060101010101" pitchFamily="49" charset="-122"/>
              </a:rPr>
              <a:t>）总体框架（</a:t>
            </a:r>
            <a:r>
              <a:rPr lang="en-US" altLang="zh-CN" sz="1800" kern="100" dirty="0">
                <a:effectLst/>
                <a:latin typeface="Times New Roman" panose="02020603050405020304" pitchFamily="18" charset="0"/>
                <a:ea typeface="黑体" panose="02010609060101010101" pitchFamily="49" charset="-122"/>
              </a:rPr>
              <a:t>b</a:t>
            </a:r>
            <a:r>
              <a:rPr lang="zh-CN" altLang="zh-CN" sz="1800" kern="100" dirty="0">
                <a:effectLst/>
                <a:latin typeface="Times New Roman" panose="02020603050405020304" pitchFamily="18" charset="0"/>
                <a:ea typeface="黑体" panose="02010609060101010101" pitchFamily="49" charset="-122"/>
              </a:rPr>
              <a:t>）传统</a:t>
            </a:r>
            <a:r>
              <a:rPr lang="en-US" altLang="zh-CN" sz="1800" kern="100" dirty="0">
                <a:effectLst/>
                <a:latin typeface="Times New Roman" panose="02020603050405020304" pitchFamily="18" charset="0"/>
                <a:ea typeface="黑体" panose="02010609060101010101" pitchFamily="49" charset="-122"/>
              </a:rPr>
              <a:t>GRU</a:t>
            </a:r>
            <a:r>
              <a:rPr lang="zh-CN" altLang="zh-CN" sz="1800" kern="100" dirty="0">
                <a:effectLst/>
                <a:latin typeface="Times New Roman" panose="02020603050405020304" pitchFamily="18" charset="0"/>
                <a:ea typeface="黑体" panose="02010609060101010101" pitchFamily="49" charset="-122"/>
              </a:rPr>
              <a:t>与我们设计的</a:t>
            </a:r>
            <a:r>
              <a:rPr lang="en-US" altLang="zh-CN" sz="1800" kern="100" dirty="0">
                <a:effectLst/>
                <a:latin typeface="Times New Roman" panose="02020603050405020304" pitchFamily="18" charset="0"/>
                <a:ea typeface="黑体" panose="02010609060101010101" pitchFamily="49" charset="-122"/>
              </a:rPr>
              <a:t>T-GRU</a:t>
            </a:r>
            <a:r>
              <a:rPr lang="zh-CN" altLang="zh-CN" sz="1800" kern="100" dirty="0">
                <a:effectLst/>
                <a:latin typeface="Times New Roman" panose="02020603050405020304" pitchFamily="18" charset="0"/>
                <a:ea typeface="黑体" panose="02010609060101010101" pitchFamily="49" charset="-122"/>
              </a:rPr>
              <a:t>的比较。 蓝色粗线突出显示增强的操作。 </a:t>
            </a:r>
            <a:endParaRPr lang="zh-CN" altLang="zh-CN" sz="1800" kern="100" dirty="0">
              <a:effectLst/>
              <a:latin typeface="Times New Roman" panose="02020603050405020304" pitchFamily="18" charset="0"/>
              <a:ea typeface="宋体" panose="02010600030101010101" pitchFamily="2" charset="-122"/>
            </a:endParaRPr>
          </a:p>
          <a:p>
            <a:pPr algn="ctr"/>
            <a:r>
              <a:rPr lang="zh-CN" altLang="zh-CN" sz="1800" kern="100" dirty="0">
                <a:effectLst/>
                <a:latin typeface="Times New Roman" panose="02020603050405020304" pitchFamily="18" charset="0"/>
                <a:ea typeface="黑体" panose="02010609060101010101" pitchFamily="49" charset="-122"/>
              </a:rPr>
              <a:t>（</a:t>
            </a:r>
            <a:r>
              <a:rPr lang="en-US" altLang="zh-CN" sz="1800" kern="100" dirty="0">
                <a:effectLst/>
                <a:latin typeface="Times New Roman" panose="02020603050405020304" pitchFamily="18" charset="0"/>
                <a:ea typeface="黑体" panose="02010609060101010101" pitchFamily="49" charset="-122"/>
              </a:rPr>
              <a:t>c</a:t>
            </a:r>
            <a:r>
              <a:rPr lang="zh-CN" altLang="zh-CN" sz="1800" kern="100" dirty="0">
                <a:effectLst/>
                <a:latin typeface="Times New Roman" panose="02020603050405020304" pitchFamily="18" charset="0"/>
                <a:ea typeface="黑体" panose="02010609060101010101" pitchFamily="49" charset="-122"/>
              </a:rPr>
              <a:t>）为目标项目合并不同评论句子的注意机制</a:t>
            </a:r>
            <a:endParaRPr lang="zh-CN" altLang="zh-CN" sz="1800" kern="100" dirty="0">
              <a:effectLst/>
              <a:latin typeface="Times New Roman" panose="02020603050405020304" pitchFamily="18" charset="0"/>
              <a:ea typeface="宋体" panose="02010600030101010101" pitchFamily="2" charset="-122"/>
            </a:endParaRPr>
          </a:p>
          <a:p>
            <a:endParaRPr lang="zh-CN" altLang="en-US" sz="2400" b="1" dirty="0">
              <a:solidFill>
                <a:schemeClr val="tx2">
                  <a:lumMod val="75000"/>
                </a:schemeClr>
              </a:solidFill>
            </a:endParaRPr>
          </a:p>
        </p:txBody>
      </p:sp>
      <p:sp>
        <p:nvSpPr>
          <p:cNvPr id="2" name="Rectangle 7">
            <a:extLst>
              <a:ext uri="{FF2B5EF4-FFF2-40B4-BE49-F238E27FC236}">
                <a16:creationId xmlns:a16="http://schemas.microsoft.com/office/drawing/2014/main" id="{889BFF67-A108-4D10-BA70-A2FAA9B7951E}"/>
              </a:ext>
            </a:extLst>
          </p:cNvPr>
          <p:cNvSpPr>
            <a:spLocks noChangeArrowheads="1"/>
          </p:cNvSpPr>
          <p:nvPr/>
        </p:nvSpPr>
        <p:spPr bwMode="auto">
          <a:xfrm>
            <a:off x="4513276" y="2079087"/>
            <a:ext cx="3707697" cy="81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5" name="Group 1">
            <a:extLst>
              <a:ext uri="{FF2B5EF4-FFF2-40B4-BE49-F238E27FC236}">
                <a16:creationId xmlns:a16="http://schemas.microsoft.com/office/drawing/2014/main" id="{EEFA4EE6-BAD2-457D-BA0D-22F33611A626}"/>
              </a:ext>
            </a:extLst>
          </p:cNvPr>
          <p:cNvGrpSpPr>
            <a:grpSpLocks/>
          </p:cNvGrpSpPr>
          <p:nvPr/>
        </p:nvGrpSpPr>
        <p:grpSpPr bwMode="auto">
          <a:xfrm>
            <a:off x="227687" y="1138342"/>
            <a:ext cx="11127762" cy="4621200"/>
            <a:chOff x="0" y="0"/>
            <a:chExt cx="9407" cy="4242"/>
          </a:xfrm>
        </p:grpSpPr>
        <p:sp>
          <p:nvSpPr>
            <p:cNvPr id="6" name="Line 6">
              <a:extLst>
                <a:ext uri="{FF2B5EF4-FFF2-40B4-BE49-F238E27FC236}">
                  <a16:creationId xmlns:a16="http://schemas.microsoft.com/office/drawing/2014/main" id="{33080AF7-517A-40AA-800C-95BB5D75B612}"/>
                </a:ext>
              </a:extLst>
            </p:cNvPr>
            <p:cNvSpPr>
              <a:spLocks noChangeShapeType="1"/>
            </p:cNvSpPr>
            <p:nvPr/>
          </p:nvSpPr>
          <p:spPr bwMode="auto">
            <a:xfrm>
              <a:off x="0" y="4"/>
              <a:ext cx="9407" cy="0"/>
            </a:xfrm>
            <a:prstGeom prst="line">
              <a:avLst/>
            </a:prstGeom>
            <a:noFill/>
            <a:ln w="505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Line 5">
              <a:extLst>
                <a:ext uri="{FF2B5EF4-FFF2-40B4-BE49-F238E27FC236}">
                  <a16:creationId xmlns:a16="http://schemas.microsoft.com/office/drawing/2014/main" id="{18BE438D-D609-462C-9877-B2E737A1CE4E}"/>
                </a:ext>
              </a:extLst>
            </p:cNvPr>
            <p:cNvSpPr>
              <a:spLocks noChangeShapeType="1"/>
            </p:cNvSpPr>
            <p:nvPr/>
          </p:nvSpPr>
          <p:spPr bwMode="auto">
            <a:xfrm>
              <a:off x="4" y="4234"/>
              <a:ext cx="0" cy="0"/>
            </a:xfrm>
            <a:prstGeom prst="line">
              <a:avLst/>
            </a:prstGeom>
            <a:noFill/>
            <a:ln w="505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Picture 4">
              <a:extLst>
                <a:ext uri="{FF2B5EF4-FFF2-40B4-BE49-F238E27FC236}">
                  <a16:creationId xmlns:a16="http://schemas.microsoft.com/office/drawing/2014/main" id="{D3B6B8F7-1DD9-4C86-8677-49D7D69B6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 y="124"/>
              <a:ext cx="8965" cy="4005"/>
            </a:xfrm>
            <a:prstGeom prst="rect">
              <a:avLst/>
            </a:prstGeom>
            <a:noFill/>
            <a:extLst>
              <a:ext uri="{909E8E84-426E-40DD-AFC4-6F175D3DCCD1}">
                <a14:hiddenFill xmlns:a14="http://schemas.microsoft.com/office/drawing/2010/main">
                  <a:solidFill>
                    <a:srgbClr val="FFFFFF"/>
                  </a:solidFill>
                </a14:hiddenFill>
              </a:ext>
            </a:extLst>
          </p:spPr>
        </p:pic>
        <p:sp>
          <p:nvSpPr>
            <p:cNvPr id="8" name="Line 3">
              <a:extLst>
                <a:ext uri="{FF2B5EF4-FFF2-40B4-BE49-F238E27FC236}">
                  <a16:creationId xmlns:a16="http://schemas.microsoft.com/office/drawing/2014/main" id="{97B4D7AD-6189-4017-BB0E-4402A3F6EF8F}"/>
                </a:ext>
              </a:extLst>
            </p:cNvPr>
            <p:cNvSpPr>
              <a:spLocks noChangeShapeType="1"/>
            </p:cNvSpPr>
            <p:nvPr/>
          </p:nvSpPr>
          <p:spPr bwMode="auto">
            <a:xfrm>
              <a:off x="9403" y="4234"/>
              <a:ext cx="0" cy="0"/>
            </a:xfrm>
            <a:prstGeom prst="line">
              <a:avLst/>
            </a:prstGeom>
            <a:noFill/>
            <a:ln w="505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2">
              <a:extLst>
                <a:ext uri="{FF2B5EF4-FFF2-40B4-BE49-F238E27FC236}">
                  <a16:creationId xmlns:a16="http://schemas.microsoft.com/office/drawing/2014/main" id="{DF2265A9-6071-4AC1-86CE-FAB05FC5358D}"/>
                </a:ext>
              </a:extLst>
            </p:cNvPr>
            <p:cNvSpPr>
              <a:spLocks noChangeShapeType="1"/>
            </p:cNvSpPr>
            <p:nvPr/>
          </p:nvSpPr>
          <p:spPr bwMode="auto">
            <a:xfrm>
              <a:off x="0" y="4238"/>
              <a:ext cx="9407" cy="0"/>
            </a:xfrm>
            <a:prstGeom prst="line">
              <a:avLst/>
            </a:prstGeom>
            <a:noFill/>
            <a:ln w="505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596768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基于时间感知门控循环单元的用户分析 </a:t>
            </a:r>
          </a:p>
        </p:txBody>
      </p:sp>
      <p:sp>
        <p:nvSpPr>
          <p:cNvPr id="4" name="文本框 3">
            <a:extLst>
              <a:ext uri="{FF2B5EF4-FFF2-40B4-BE49-F238E27FC236}">
                <a16:creationId xmlns:a16="http://schemas.microsoft.com/office/drawing/2014/main" id="{DDB6FAC9-EBD4-4A33-A2CC-FE8285DB568E}"/>
              </a:ext>
            </a:extLst>
          </p:cNvPr>
          <p:cNvSpPr txBox="1"/>
          <p:nvPr/>
        </p:nvSpPr>
        <p:spPr>
          <a:xfrm>
            <a:off x="375123" y="1221098"/>
            <a:ext cx="9881008" cy="830997"/>
          </a:xfrm>
          <a:prstGeom prst="rect">
            <a:avLst/>
          </a:prstGeom>
          <a:noFill/>
        </p:spPr>
        <p:txBody>
          <a:bodyPr wrap="square" rtlCol="0">
            <a:spAutoFit/>
          </a:bodyPr>
          <a:lstStyle/>
          <a:p>
            <a:r>
              <a:rPr lang="zh-CN" altLang="en-US" sz="2400" b="1" dirty="0">
                <a:solidFill>
                  <a:schemeClr val="tx2">
                    <a:lumMod val="75000"/>
                  </a:schemeClr>
                </a:solidFill>
              </a:rPr>
              <a:t>          门控循环单元（</a:t>
            </a:r>
            <a:r>
              <a:rPr lang="en-US" altLang="zh-CN" sz="2400" b="1" dirty="0">
                <a:solidFill>
                  <a:schemeClr val="tx2">
                    <a:lumMod val="75000"/>
                  </a:schemeClr>
                </a:solidFill>
              </a:rPr>
              <a:t>GRU</a:t>
            </a:r>
            <a:r>
              <a:rPr lang="zh-CN" altLang="en-US" sz="2400" b="1" dirty="0">
                <a:solidFill>
                  <a:schemeClr val="tx2">
                    <a:lumMod val="75000"/>
                  </a:schemeClr>
                </a:solidFill>
              </a:rPr>
              <a:t>）（</a:t>
            </a:r>
            <a:r>
              <a:rPr lang="en-US" altLang="zh-CN" sz="2400" b="1" dirty="0">
                <a:solidFill>
                  <a:schemeClr val="tx2">
                    <a:lumMod val="75000"/>
                  </a:schemeClr>
                </a:solidFill>
              </a:rPr>
              <a:t>Cho et al.2014</a:t>
            </a:r>
            <a:r>
              <a:rPr lang="zh-CN" altLang="en-US" sz="2400" b="1" dirty="0">
                <a:solidFill>
                  <a:schemeClr val="tx2">
                    <a:lumMod val="75000"/>
                  </a:schemeClr>
                </a:solidFill>
              </a:rPr>
              <a:t>）是一种功能强大且高效的工具，可以对序列特征进行建模。</a:t>
            </a:r>
          </a:p>
        </p:txBody>
      </p:sp>
      <p:grpSp>
        <p:nvGrpSpPr>
          <p:cNvPr id="2" name="Group 2">
            <a:extLst>
              <a:ext uri="{FF2B5EF4-FFF2-40B4-BE49-F238E27FC236}">
                <a16:creationId xmlns:a16="http://schemas.microsoft.com/office/drawing/2014/main" id="{72DB3C98-B5CF-497F-A0E6-3445767EAA18}"/>
              </a:ext>
            </a:extLst>
          </p:cNvPr>
          <p:cNvGrpSpPr>
            <a:grpSpLocks/>
          </p:cNvGrpSpPr>
          <p:nvPr/>
        </p:nvGrpSpPr>
        <p:grpSpPr bwMode="auto">
          <a:xfrm>
            <a:off x="-3254059" y="2820293"/>
            <a:ext cx="10670798" cy="4877568"/>
            <a:chOff x="0" y="4"/>
            <a:chExt cx="9407" cy="4234"/>
          </a:xfrm>
        </p:grpSpPr>
        <p:sp>
          <p:nvSpPr>
            <p:cNvPr id="5" name="Line 3">
              <a:extLst>
                <a:ext uri="{FF2B5EF4-FFF2-40B4-BE49-F238E27FC236}">
                  <a16:creationId xmlns:a16="http://schemas.microsoft.com/office/drawing/2014/main" id="{8782CDDE-CF42-4867-B0D1-9B533A24D695}"/>
                </a:ext>
              </a:extLst>
            </p:cNvPr>
            <p:cNvSpPr>
              <a:spLocks noChangeShapeType="1"/>
            </p:cNvSpPr>
            <p:nvPr/>
          </p:nvSpPr>
          <p:spPr bwMode="auto">
            <a:xfrm>
              <a:off x="0" y="4"/>
              <a:ext cx="9407" cy="0"/>
            </a:xfrm>
            <a:prstGeom prst="line">
              <a:avLst/>
            </a:prstGeom>
            <a:noFill/>
            <a:ln w="5055">
              <a:no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4">
              <a:extLst>
                <a:ext uri="{FF2B5EF4-FFF2-40B4-BE49-F238E27FC236}">
                  <a16:creationId xmlns:a16="http://schemas.microsoft.com/office/drawing/2014/main" id="{FC0AC31C-80FB-4996-B819-F1913C61106A}"/>
                </a:ext>
              </a:extLst>
            </p:cNvPr>
            <p:cNvSpPr>
              <a:spLocks noChangeShapeType="1"/>
            </p:cNvSpPr>
            <p:nvPr/>
          </p:nvSpPr>
          <p:spPr bwMode="auto">
            <a:xfrm>
              <a:off x="4" y="4234"/>
              <a:ext cx="0" cy="0"/>
            </a:xfrm>
            <a:prstGeom prst="line">
              <a:avLst/>
            </a:prstGeom>
            <a:noFill/>
            <a:ln w="5055">
              <a:no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7" name="Picture 5">
              <a:extLst>
                <a:ext uri="{FF2B5EF4-FFF2-40B4-BE49-F238E27FC236}">
                  <a16:creationId xmlns:a16="http://schemas.microsoft.com/office/drawing/2014/main" id="{809474E5-DF6B-4556-BBE7-3C6C87D930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52" b="48437"/>
            <a:stretch/>
          </p:blipFill>
          <p:spPr bwMode="auto">
            <a:xfrm>
              <a:off x="3137" y="124"/>
              <a:ext cx="6029" cy="20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Line 6">
              <a:extLst>
                <a:ext uri="{FF2B5EF4-FFF2-40B4-BE49-F238E27FC236}">
                  <a16:creationId xmlns:a16="http://schemas.microsoft.com/office/drawing/2014/main" id="{FCF180D8-8CF7-4F8D-98B6-78F7308AED52}"/>
                </a:ext>
              </a:extLst>
            </p:cNvPr>
            <p:cNvSpPr>
              <a:spLocks noChangeShapeType="1"/>
            </p:cNvSpPr>
            <p:nvPr/>
          </p:nvSpPr>
          <p:spPr bwMode="auto">
            <a:xfrm>
              <a:off x="9403" y="4234"/>
              <a:ext cx="0" cy="0"/>
            </a:xfrm>
            <a:prstGeom prst="line">
              <a:avLst/>
            </a:prstGeom>
            <a:noFill/>
            <a:ln w="5055">
              <a:no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7">
              <a:extLst>
                <a:ext uri="{FF2B5EF4-FFF2-40B4-BE49-F238E27FC236}">
                  <a16:creationId xmlns:a16="http://schemas.microsoft.com/office/drawing/2014/main" id="{D2AA91AA-A5AE-4BF9-A152-0C997EFDFC0D}"/>
                </a:ext>
              </a:extLst>
            </p:cNvPr>
            <p:cNvSpPr>
              <a:spLocks noChangeShapeType="1"/>
            </p:cNvSpPr>
            <p:nvPr/>
          </p:nvSpPr>
          <p:spPr bwMode="auto">
            <a:xfrm>
              <a:off x="0" y="4238"/>
              <a:ext cx="9407" cy="0"/>
            </a:xfrm>
            <a:prstGeom prst="line">
              <a:avLst/>
            </a:prstGeom>
            <a:noFill/>
            <a:ln w="5055">
              <a:no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0" name="图片 9">
            <a:extLst>
              <a:ext uri="{FF2B5EF4-FFF2-40B4-BE49-F238E27FC236}">
                <a16:creationId xmlns:a16="http://schemas.microsoft.com/office/drawing/2014/main" id="{F57BDD3F-D78C-4834-9967-15358EA0EFD8}"/>
              </a:ext>
            </a:extLst>
          </p:cNvPr>
          <p:cNvPicPr>
            <a:picLocks noChangeAspect="1"/>
          </p:cNvPicPr>
          <p:nvPr/>
        </p:nvPicPr>
        <p:blipFill>
          <a:blip r:embed="rId3"/>
          <a:stretch>
            <a:fillRect/>
          </a:stretch>
        </p:blipFill>
        <p:spPr>
          <a:xfrm>
            <a:off x="7416739" y="3474554"/>
            <a:ext cx="4394834" cy="1400424"/>
          </a:xfrm>
          <a:prstGeom prst="rect">
            <a:avLst/>
          </a:prstGeom>
        </p:spPr>
      </p:pic>
    </p:spTree>
    <p:extLst>
      <p:ext uri="{BB962C8B-B14F-4D97-AF65-F5344CB8AC3E}">
        <p14:creationId xmlns:p14="http://schemas.microsoft.com/office/powerpoint/2010/main" val="570642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实验验证</a:t>
            </a:r>
          </a:p>
        </p:txBody>
      </p:sp>
      <p:sp>
        <p:nvSpPr>
          <p:cNvPr id="4" name="文本框 3">
            <a:extLst>
              <a:ext uri="{FF2B5EF4-FFF2-40B4-BE49-F238E27FC236}">
                <a16:creationId xmlns:a16="http://schemas.microsoft.com/office/drawing/2014/main" id="{DDB6FAC9-EBD4-4A33-A2CC-FE8285DB568E}"/>
              </a:ext>
            </a:extLst>
          </p:cNvPr>
          <p:cNvSpPr txBox="1"/>
          <p:nvPr/>
        </p:nvSpPr>
        <p:spPr>
          <a:xfrm>
            <a:off x="861685" y="1162375"/>
            <a:ext cx="7527306" cy="461665"/>
          </a:xfrm>
          <a:prstGeom prst="rect">
            <a:avLst/>
          </a:prstGeom>
          <a:noFill/>
        </p:spPr>
        <p:txBody>
          <a:bodyPr wrap="square" rtlCol="0">
            <a:spAutoFit/>
          </a:bodyPr>
          <a:lstStyle/>
          <a:p>
            <a:r>
              <a:rPr lang="zh-CN" altLang="en-US" sz="2400" dirty="0"/>
              <a:t>使用来自不同领域的两个公开可用的数据集来评估模型</a:t>
            </a:r>
            <a:endParaRPr lang="zh-CN" altLang="en-US" sz="2400" b="1" dirty="0">
              <a:solidFill>
                <a:schemeClr val="tx2">
                  <a:lumMod val="75000"/>
                </a:schemeClr>
              </a:solidFill>
            </a:endParaRPr>
          </a:p>
        </p:txBody>
      </p:sp>
      <p:grpSp>
        <p:nvGrpSpPr>
          <p:cNvPr id="5" name="组合 4">
            <a:extLst>
              <a:ext uri="{FF2B5EF4-FFF2-40B4-BE49-F238E27FC236}">
                <a16:creationId xmlns:a16="http://schemas.microsoft.com/office/drawing/2014/main" id="{A9553663-8A41-434E-8ED5-94FC579AC51A}"/>
              </a:ext>
            </a:extLst>
          </p:cNvPr>
          <p:cNvGrpSpPr/>
          <p:nvPr/>
        </p:nvGrpSpPr>
        <p:grpSpPr>
          <a:xfrm>
            <a:off x="948329" y="2027584"/>
            <a:ext cx="1698656" cy="679462"/>
            <a:chOff x="4072" y="95422"/>
            <a:chExt cx="1698656" cy="679462"/>
          </a:xfrm>
        </p:grpSpPr>
        <p:sp>
          <p:nvSpPr>
            <p:cNvPr id="6" name="燕尾形 28">
              <a:extLst>
                <a:ext uri="{FF2B5EF4-FFF2-40B4-BE49-F238E27FC236}">
                  <a16:creationId xmlns:a16="http://schemas.microsoft.com/office/drawing/2014/main" id="{85023086-E081-4666-AC78-BA8F90BE1D18}"/>
                </a:ext>
              </a:extLst>
            </p:cNvPr>
            <p:cNvSpPr/>
            <p:nvPr/>
          </p:nvSpPr>
          <p:spPr>
            <a:xfrm>
              <a:off x="4072" y="95422"/>
              <a:ext cx="1698656" cy="679462"/>
            </a:xfrm>
            <a:prstGeom prst="chevron">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a:lstStyle/>
            <a:p>
              <a:endParaRPr lang="zh-CN" altLang="en-US"/>
            </a:p>
          </p:txBody>
        </p:sp>
        <p:sp>
          <p:nvSpPr>
            <p:cNvPr id="7" name="燕尾形 4">
              <a:extLst>
                <a:ext uri="{FF2B5EF4-FFF2-40B4-BE49-F238E27FC236}">
                  <a16:creationId xmlns:a16="http://schemas.microsoft.com/office/drawing/2014/main" id="{FC3A67C9-110D-4CCD-915B-23749BF764C1}"/>
                </a:ext>
              </a:extLst>
            </p:cNvPr>
            <p:cNvSpPr/>
            <p:nvPr/>
          </p:nvSpPr>
          <p:spPr>
            <a:xfrm>
              <a:off x="343803" y="95422"/>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endParaRPr lang="zh-CN" altLang="en-US" sz="1800" b="0" kern="1200" dirty="0">
                <a:latin typeface="KaiTi" panose="02010609060101010101" pitchFamily="49" charset="-122"/>
                <a:ea typeface="KaiTi" panose="02010609060101010101" pitchFamily="49" charset="-122"/>
              </a:endParaRPr>
            </a:p>
          </p:txBody>
        </p:sp>
      </p:grpSp>
      <p:grpSp>
        <p:nvGrpSpPr>
          <p:cNvPr id="8" name="组合 7">
            <a:extLst>
              <a:ext uri="{FF2B5EF4-FFF2-40B4-BE49-F238E27FC236}">
                <a16:creationId xmlns:a16="http://schemas.microsoft.com/office/drawing/2014/main" id="{10B31195-FC05-4AD3-B78B-CF1D81F7727F}"/>
              </a:ext>
            </a:extLst>
          </p:cNvPr>
          <p:cNvGrpSpPr/>
          <p:nvPr/>
        </p:nvGrpSpPr>
        <p:grpSpPr>
          <a:xfrm>
            <a:off x="948329" y="3106088"/>
            <a:ext cx="1698656" cy="679462"/>
            <a:chOff x="1486729" y="95422"/>
            <a:chExt cx="1698656" cy="679462"/>
          </a:xfrm>
        </p:grpSpPr>
        <p:sp>
          <p:nvSpPr>
            <p:cNvPr id="9" name="燕尾形 24">
              <a:extLst>
                <a:ext uri="{FF2B5EF4-FFF2-40B4-BE49-F238E27FC236}">
                  <a16:creationId xmlns:a16="http://schemas.microsoft.com/office/drawing/2014/main" id="{C3AED2AF-4B11-4D36-B43B-9EEA76FD9220}"/>
                </a:ext>
              </a:extLst>
            </p:cNvPr>
            <p:cNvSpPr/>
            <p:nvPr/>
          </p:nvSpPr>
          <p:spPr>
            <a:xfrm>
              <a:off x="1486729" y="95422"/>
              <a:ext cx="1698656" cy="679462"/>
            </a:xfrm>
            <a:prstGeom prst="chevron">
              <a:avLst/>
            </a:prstGeom>
          </p:spPr>
          <p:style>
            <a:lnRef idx="0">
              <a:schemeClr val="lt1">
                <a:hueOff val="0"/>
                <a:satOff val="0"/>
                <a:lumOff val="0"/>
                <a:alphaOff val="0"/>
              </a:schemeClr>
            </a:lnRef>
            <a:fillRef idx="3">
              <a:schemeClr val="accent5">
                <a:hueOff val="-1838336"/>
                <a:satOff val="-2557"/>
                <a:lumOff val="-981"/>
                <a:alphaOff val="0"/>
              </a:schemeClr>
            </a:fillRef>
            <a:effectRef idx="3">
              <a:schemeClr val="accent5">
                <a:hueOff val="-1838336"/>
                <a:satOff val="-2557"/>
                <a:lumOff val="-981"/>
                <a:alphaOff val="0"/>
              </a:schemeClr>
            </a:effectRef>
            <a:fontRef idx="minor">
              <a:schemeClr val="lt1"/>
            </a:fontRef>
          </p:style>
        </p:sp>
        <p:sp>
          <p:nvSpPr>
            <p:cNvPr id="10" name="燕尾形 8">
              <a:extLst>
                <a:ext uri="{FF2B5EF4-FFF2-40B4-BE49-F238E27FC236}">
                  <a16:creationId xmlns:a16="http://schemas.microsoft.com/office/drawing/2014/main" id="{DC525910-A052-4B79-949E-E3E7308B03CD}"/>
                </a:ext>
              </a:extLst>
            </p:cNvPr>
            <p:cNvSpPr/>
            <p:nvPr/>
          </p:nvSpPr>
          <p:spPr>
            <a:xfrm>
              <a:off x="1826460" y="95422"/>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altLang="zh-CN" sz="2000" dirty="0"/>
                <a:t>•</a:t>
              </a:r>
              <a:r>
                <a:rPr lang="zh-CN" altLang="en-US" sz="2000" dirty="0"/>
                <a:t>雨果网</a:t>
              </a:r>
              <a:endParaRPr lang="zh-CN" altLang="zh-CN" sz="1800" b="0" kern="1200" dirty="0">
                <a:latin typeface="KaiTi" panose="02010609060101010101" pitchFamily="49" charset="-122"/>
                <a:ea typeface="KaiTi" panose="02010609060101010101" pitchFamily="49" charset="-122"/>
              </a:endParaRPr>
            </a:p>
          </p:txBody>
        </p:sp>
      </p:grpSp>
      <p:sp>
        <p:nvSpPr>
          <p:cNvPr id="11" name="燕尾形 8">
            <a:extLst>
              <a:ext uri="{FF2B5EF4-FFF2-40B4-BE49-F238E27FC236}">
                <a16:creationId xmlns:a16="http://schemas.microsoft.com/office/drawing/2014/main" id="{5723296A-A96F-48E9-927E-DEDE1DFBAE9B}"/>
              </a:ext>
            </a:extLst>
          </p:cNvPr>
          <p:cNvSpPr/>
          <p:nvPr/>
        </p:nvSpPr>
        <p:spPr>
          <a:xfrm>
            <a:off x="1372993" y="2025333"/>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altLang="zh-CN" sz="2000" dirty="0"/>
              <a:t>•</a:t>
            </a:r>
            <a:r>
              <a:rPr lang="zh-CN" altLang="en-US" sz="2000" dirty="0"/>
              <a:t>亚马逊</a:t>
            </a:r>
            <a:endParaRPr lang="zh-CN" altLang="zh-CN" sz="1800" b="0" kern="1200" dirty="0">
              <a:latin typeface="KaiTi" panose="02010609060101010101" pitchFamily="49" charset="-122"/>
              <a:ea typeface="KaiTi" panose="02010609060101010101" pitchFamily="49" charset="-122"/>
            </a:endParaRPr>
          </a:p>
        </p:txBody>
      </p:sp>
      <p:sp>
        <p:nvSpPr>
          <p:cNvPr id="2" name="文本框 1">
            <a:extLst>
              <a:ext uri="{FF2B5EF4-FFF2-40B4-BE49-F238E27FC236}">
                <a16:creationId xmlns:a16="http://schemas.microsoft.com/office/drawing/2014/main" id="{F7B09E5E-9A83-4B6F-A349-050DA5B33066}"/>
              </a:ext>
            </a:extLst>
          </p:cNvPr>
          <p:cNvSpPr txBox="1"/>
          <p:nvPr/>
        </p:nvSpPr>
        <p:spPr>
          <a:xfrm>
            <a:off x="2986716" y="2025333"/>
            <a:ext cx="7643902" cy="830997"/>
          </a:xfrm>
          <a:prstGeom prst="rect">
            <a:avLst/>
          </a:prstGeom>
          <a:noFill/>
        </p:spPr>
        <p:txBody>
          <a:bodyPr wrap="square" rtlCol="0">
            <a:spAutoFit/>
          </a:bodyPr>
          <a:lstStyle/>
          <a:p>
            <a:pPr marL="0" marR="0" lvl="0" indent="0" algn="l" defTabSz="863971"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此数据集包含 </a:t>
            </a:r>
            <a:r>
              <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www.amazon.com </a:t>
            </a: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上不同产品的用户评分和评论信息</a:t>
            </a:r>
            <a:endPar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endParaRPr>
          </a:p>
        </p:txBody>
      </p:sp>
      <p:sp>
        <p:nvSpPr>
          <p:cNvPr id="12" name="文本框 11">
            <a:extLst>
              <a:ext uri="{FF2B5EF4-FFF2-40B4-BE49-F238E27FC236}">
                <a16:creationId xmlns:a16="http://schemas.microsoft.com/office/drawing/2014/main" id="{548A6423-70E9-4A10-A2AC-86F38A8A518A}"/>
              </a:ext>
            </a:extLst>
          </p:cNvPr>
          <p:cNvSpPr txBox="1"/>
          <p:nvPr/>
        </p:nvSpPr>
        <p:spPr>
          <a:xfrm>
            <a:off x="2986716" y="3106088"/>
            <a:ext cx="7643902" cy="830997"/>
          </a:xfrm>
          <a:prstGeom prst="rect">
            <a:avLst/>
          </a:prstGeom>
          <a:noFill/>
        </p:spPr>
        <p:txBody>
          <a:bodyPr wrap="square" rtlCol="0">
            <a:spAutoFit/>
          </a:bodyPr>
          <a:lstStyle/>
          <a:p>
            <a:pPr marL="0" marR="0" lvl="0" indent="0" algn="l" defTabSz="863971"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这是一个大规模的数据集，包括用户对不同餐厅的评价和评论行为。</a:t>
            </a:r>
            <a:endPar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endParaRPr>
          </a:p>
        </p:txBody>
      </p:sp>
      <p:pic>
        <p:nvPicPr>
          <p:cNvPr id="14" name="图片 13">
            <a:extLst>
              <a:ext uri="{FF2B5EF4-FFF2-40B4-BE49-F238E27FC236}">
                <a16:creationId xmlns:a16="http://schemas.microsoft.com/office/drawing/2014/main" id="{478F835E-0CD5-4359-9511-5C6102219762}"/>
              </a:ext>
            </a:extLst>
          </p:cNvPr>
          <p:cNvPicPr>
            <a:picLocks noChangeAspect="1"/>
          </p:cNvPicPr>
          <p:nvPr/>
        </p:nvPicPr>
        <p:blipFill>
          <a:blip r:embed="rId2"/>
          <a:stretch>
            <a:fillRect/>
          </a:stretch>
        </p:blipFill>
        <p:spPr>
          <a:xfrm>
            <a:off x="2891065" y="3937085"/>
            <a:ext cx="5738357" cy="2530059"/>
          </a:xfrm>
          <a:prstGeom prst="rect">
            <a:avLst/>
          </a:prstGeom>
        </p:spPr>
      </p:pic>
    </p:spTree>
    <p:extLst>
      <p:ext uri="{BB962C8B-B14F-4D97-AF65-F5344CB8AC3E}">
        <p14:creationId xmlns:p14="http://schemas.microsoft.com/office/powerpoint/2010/main" val="3894256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实验验证</a:t>
            </a:r>
          </a:p>
        </p:txBody>
      </p:sp>
      <p:sp>
        <p:nvSpPr>
          <p:cNvPr id="4" name="文本框 3">
            <a:extLst>
              <a:ext uri="{FF2B5EF4-FFF2-40B4-BE49-F238E27FC236}">
                <a16:creationId xmlns:a16="http://schemas.microsoft.com/office/drawing/2014/main" id="{DDB6FAC9-EBD4-4A33-A2CC-FE8285DB568E}"/>
              </a:ext>
            </a:extLst>
          </p:cNvPr>
          <p:cNvSpPr txBox="1"/>
          <p:nvPr/>
        </p:nvSpPr>
        <p:spPr>
          <a:xfrm>
            <a:off x="819740" y="1247261"/>
            <a:ext cx="9881008" cy="461665"/>
          </a:xfrm>
          <a:prstGeom prst="rect">
            <a:avLst/>
          </a:prstGeom>
          <a:noFill/>
        </p:spPr>
        <p:txBody>
          <a:bodyPr wrap="square" rtlCol="0">
            <a:spAutoFit/>
          </a:bodyPr>
          <a:lstStyle/>
          <a:p>
            <a:r>
              <a:rPr lang="zh-CN" altLang="en-US" sz="2400" b="1" dirty="0">
                <a:solidFill>
                  <a:schemeClr val="tx2">
                    <a:lumMod val="75000"/>
                  </a:schemeClr>
                </a:solidFill>
              </a:rPr>
              <a:t>实验利用均方根误差（</a:t>
            </a:r>
            <a:r>
              <a:rPr lang="en-US" altLang="zh-CN" sz="2400" b="1" dirty="0">
                <a:solidFill>
                  <a:schemeClr val="tx2">
                    <a:lumMod val="75000"/>
                  </a:schemeClr>
                </a:solidFill>
              </a:rPr>
              <a:t>RMSE</a:t>
            </a:r>
            <a:r>
              <a:rPr lang="zh-CN" altLang="en-US" sz="2400" b="1" dirty="0">
                <a:solidFill>
                  <a:schemeClr val="tx2">
                    <a:lumMod val="75000"/>
                  </a:schemeClr>
                </a:solidFill>
              </a:rPr>
              <a:t>）评估不同的模型</a:t>
            </a:r>
          </a:p>
        </p:txBody>
      </p:sp>
      <p:sp>
        <p:nvSpPr>
          <p:cNvPr id="11" name="燕尾形 8">
            <a:extLst>
              <a:ext uri="{FF2B5EF4-FFF2-40B4-BE49-F238E27FC236}">
                <a16:creationId xmlns:a16="http://schemas.microsoft.com/office/drawing/2014/main" id="{5723296A-A96F-48E9-927E-DEDE1DFBAE9B}"/>
              </a:ext>
            </a:extLst>
          </p:cNvPr>
          <p:cNvSpPr/>
          <p:nvPr/>
        </p:nvSpPr>
        <p:spPr>
          <a:xfrm>
            <a:off x="1372993" y="3432894"/>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latin typeface="KaiTi" panose="02010609060101010101" pitchFamily="49" charset="-122"/>
                <a:ea typeface="KaiTi" panose="02010609060101010101" pitchFamily="49" charset="-122"/>
              </a:rPr>
              <a:t>训练阶段</a:t>
            </a:r>
            <a:endParaRPr lang="zh-CN" altLang="zh-CN" sz="1800" b="0" kern="1200" dirty="0">
              <a:latin typeface="KaiTi" panose="02010609060101010101" pitchFamily="49" charset="-122"/>
              <a:ea typeface="KaiTi" panose="02010609060101010101" pitchFamily="49" charset="-122"/>
            </a:endParaRPr>
          </a:p>
        </p:txBody>
      </p:sp>
      <p:sp>
        <p:nvSpPr>
          <p:cNvPr id="2" name="文本框 1">
            <a:extLst>
              <a:ext uri="{FF2B5EF4-FFF2-40B4-BE49-F238E27FC236}">
                <a16:creationId xmlns:a16="http://schemas.microsoft.com/office/drawing/2014/main" id="{F7B09E5E-9A83-4B6F-A349-050DA5B33066}"/>
              </a:ext>
            </a:extLst>
          </p:cNvPr>
          <p:cNvSpPr txBox="1"/>
          <p:nvPr/>
        </p:nvSpPr>
        <p:spPr>
          <a:xfrm>
            <a:off x="5472675" y="3189806"/>
            <a:ext cx="5701462" cy="830997"/>
          </a:xfrm>
          <a:prstGeom prst="rect">
            <a:avLst/>
          </a:prstGeom>
          <a:noFill/>
        </p:spPr>
        <p:txBody>
          <a:bodyPr wrap="square" rtlCol="0">
            <a:spAutoFit/>
          </a:bodyPr>
          <a:lstStyle/>
          <a:p>
            <a:pPr marL="0" marR="0" lvl="0" indent="0" algn="l" defTabSz="863971" rtl="0" eaLnBrk="1" fontAlgn="auto" latinLnBrk="0" hangingPunct="1">
              <a:lnSpc>
                <a:spcPct val="100000"/>
              </a:lnSpc>
              <a:spcBef>
                <a:spcPts val="0"/>
              </a:spcBef>
              <a:spcAft>
                <a:spcPts val="0"/>
              </a:spcAft>
              <a:buClrTx/>
              <a:buSzTx/>
              <a:buFontTx/>
              <a:buNone/>
              <a:tabLst/>
              <a:defRPr/>
            </a:pPr>
            <a:r>
              <a:rPr lang="zh-CN" altLang="en-US" sz="2400" b="1" dirty="0">
                <a:solidFill>
                  <a:srgbClr val="1F497D">
                    <a:lumMod val="75000"/>
                  </a:srgbClr>
                </a:solidFill>
                <a:latin typeface="Calibri"/>
                <a:ea typeface="宋体" panose="02010600030101010101" pitchFamily="2" charset="-122"/>
              </a:rPr>
              <a:t>其中 </a:t>
            </a:r>
            <a:r>
              <a:rPr lang="en-US" altLang="zh-CN" sz="2400" b="1" dirty="0">
                <a:solidFill>
                  <a:srgbClr val="1F497D">
                    <a:lumMod val="75000"/>
                  </a:srgbClr>
                </a:solidFill>
                <a:latin typeface="Calibri"/>
                <a:ea typeface="宋体" panose="02010600030101010101" pitchFamily="2" charset="-122"/>
              </a:rPr>
              <a:t>T </a:t>
            </a:r>
            <a:r>
              <a:rPr lang="zh-CN" altLang="en-US" sz="2400" b="1" dirty="0">
                <a:solidFill>
                  <a:srgbClr val="1F497D">
                    <a:lumMod val="75000"/>
                  </a:srgbClr>
                </a:solidFill>
                <a:latin typeface="Calibri"/>
                <a:ea typeface="宋体" panose="02010600030101010101" pitchFamily="2" charset="-122"/>
              </a:rPr>
              <a:t>是测试集中的一组用户</a:t>
            </a:r>
            <a:r>
              <a:rPr lang="en-US" altLang="zh-CN" sz="2400" b="1" dirty="0">
                <a:solidFill>
                  <a:srgbClr val="1F497D">
                    <a:lumMod val="75000"/>
                  </a:srgbClr>
                </a:solidFill>
                <a:latin typeface="Calibri"/>
                <a:ea typeface="宋体" panose="02010600030101010101" pitchFamily="2" charset="-122"/>
              </a:rPr>
              <a:t>——</a:t>
            </a:r>
            <a:r>
              <a:rPr lang="zh-CN" altLang="en-US" sz="2400" b="1" dirty="0">
                <a:solidFill>
                  <a:srgbClr val="1F497D">
                    <a:lumMod val="75000"/>
                  </a:srgbClr>
                </a:solidFill>
                <a:latin typeface="Calibri"/>
                <a:ea typeface="宋体" panose="02010600030101010101" pitchFamily="2" charset="-122"/>
              </a:rPr>
              <a:t>项目对，而较低的 </a:t>
            </a:r>
            <a:r>
              <a:rPr lang="en-US" altLang="zh-CN" sz="2400" b="1" dirty="0">
                <a:solidFill>
                  <a:srgbClr val="1F497D">
                    <a:lumMod val="75000"/>
                  </a:srgbClr>
                </a:solidFill>
                <a:latin typeface="Calibri"/>
                <a:ea typeface="宋体" panose="02010600030101010101" pitchFamily="2" charset="-122"/>
              </a:rPr>
              <a:t>RMSE </a:t>
            </a:r>
            <a:r>
              <a:rPr lang="zh-CN" altLang="en-US" sz="2400" b="1" dirty="0">
                <a:solidFill>
                  <a:srgbClr val="1F497D">
                    <a:lumMod val="75000"/>
                  </a:srgbClr>
                </a:solidFill>
                <a:latin typeface="Calibri"/>
                <a:ea typeface="宋体" panose="02010600030101010101" pitchFamily="2" charset="-122"/>
              </a:rPr>
              <a:t>得分意味着更好的性能</a:t>
            </a:r>
            <a:endParaRPr lang="en-US" altLang="zh-CN" sz="2400" b="1" dirty="0">
              <a:solidFill>
                <a:srgbClr val="1F497D">
                  <a:lumMod val="75000"/>
                </a:srgbClr>
              </a:solidFill>
              <a:latin typeface="Calibri"/>
              <a:ea typeface="宋体" panose="02010600030101010101" pitchFamily="2" charset="-122"/>
            </a:endParaRPr>
          </a:p>
        </p:txBody>
      </p:sp>
      <p:sp>
        <p:nvSpPr>
          <p:cNvPr id="12" name="文本框 11">
            <a:extLst>
              <a:ext uri="{FF2B5EF4-FFF2-40B4-BE49-F238E27FC236}">
                <a16:creationId xmlns:a16="http://schemas.microsoft.com/office/drawing/2014/main" id="{548A6423-70E9-4A10-A2AC-86F38A8A518A}"/>
              </a:ext>
            </a:extLst>
          </p:cNvPr>
          <p:cNvSpPr txBox="1"/>
          <p:nvPr/>
        </p:nvSpPr>
        <p:spPr>
          <a:xfrm>
            <a:off x="2986716" y="4245848"/>
            <a:ext cx="7643902" cy="1938992"/>
          </a:xfrm>
          <a:prstGeom prst="rect">
            <a:avLst/>
          </a:prstGeom>
          <a:noFill/>
        </p:spPr>
        <p:txBody>
          <a:bodyPr wrap="square" rtlCol="0">
            <a:spAutoFit/>
          </a:bodyPr>
          <a:lstStyle/>
          <a:p>
            <a:pPr marL="0" marR="0" lvl="0" indent="0" algn="l" defTabSz="863971"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        第二种方法是使用依赖于程序轨迹的学习方法。</a:t>
            </a:r>
            <a:endPar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endParaRPr>
          </a:p>
          <a:p>
            <a:pPr marL="0" marR="0" lvl="0" indent="0" algn="l" defTabSz="863971"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rPr>
              <a:t>        与静态分析不同，使用基于学习的（动态）方法构建的模型可以估计新迹线的发生概率。但是，如果用于训练模型的跟踪时间不够长，则基于学习的模型通常会产生很多误报。</a:t>
            </a:r>
            <a:endParaRPr kumimoji="0" lang="en-US" altLang="zh-CN" sz="2400" b="1" i="0" u="none" strike="noStrike" kern="1200" cap="none" spc="0" normalizeH="0" baseline="0" noProof="0" dirty="0">
              <a:ln>
                <a:noFill/>
              </a:ln>
              <a:solidFill>
                <a:srgbClr val="1F497D">
                  <a:lumMod val="75000"/>
                </a:srgbClr>
              </a:solidFill>
              <a:effectLst/>
              <a:uLnTx/>
              <a:uFillTx/>
              <a:latin typeface="Calibri"/>
              <a:ea typeface="宋体" panose="02010600030101010101" pitchFamily="2" charset="-122"/>
              <a:cs typeface="+mn-cs"/>
            </a:endParaRPr>
          </a:p>
        </p:txBody>
      </p:sp>
      <p:grpSp>
        <p:nvGrpSpPr>
          <p:cNvPr id="13" name="组合 12">
            <a:extLst>
              <a:ext uri="{FF2B5EF4-FFF2-40B4-BE49-F238E27FC236}">
                <a16:creationId xmlns:a16="http://schemas.microsoft.com/office/drawing/2014/main" id="{A3D37793-82C4-401F-BBF5-170A83D35975}"/>
              </a:ext>
            </a:extLst>
          </p:cNvPr>
          <p:cNvGrpSpPr/>
          <p:nvPr/>
        </p:nvGrpSpPr>
        <p:grpSpPr>
          <a:xfrm>
            <a:off x="948329" y="2224946"/>
            <a:ext cx="1698656" cy="679462"/>
            <a:chOff x="2969386" y="95422"/>
            <a:chExt cx="1698656" cy="679462"/>
          </a:xfrm>
        </p:grpSpPr>
        <p:sp>
          <p:nvSpPr>
            <p:cNvPr id="14" name="燕尾形 20">
              <a:extLst>
                <a:ext uri="{FF2B5EF4-FFF2-40B4-BE49-F238E27FC236}">
                  <a16:creationId xmlns:a16="http://schemas.microsoft.com/office/drawing/2014/main" id="{CE2B7225-4CA8-46F9-927F-CD8FD5F232EC}"/>
                </a:ext>
              </a:extLst>
            </p:cNvPr>
            <p:cNvSpPr/>
            <p:nvPr/>
          </p:nvSpPr>
          <p:spPr>
            <a:xfrm>
              <a:off x="2969386" y="95422"/>
              <a:ext cx="1698656" cy="679462"/>
            </a:xfrm>
            <a:prstGeom prst="chevron">
              <a:avLst/>
            </a:prstGeom>
          </p:spPr>
          <p:style>
            <a:lnRef idx="0">
              <a:schemeClr val="lt1">
                <a:hueOff val="0"/>
                <a:satOff val="0"/>
                <a:lumOff val="0"/>
                <a:alphaOff val="0"/>
              </a:schemeClr>
            </a:lnRef>
            <a:fillRef idx="3">
              <a:schemeClr val="accent5">
                <a:hueOff val="-3676672"/>
                <a:satOff val="-5114"/>
                <a:lumOff val="-1961"/>
                <a:alphaOff val="0"/>
              </a:schemeClr>
            </a:fillRef>
            <a:effectRef idx="3">
              <a:schemeClr val="accent5">
                <a:hueOff val="-3676672"/>
                <a:satOff val="-5114"/>
                <a:lumOff val="-1961"/>
                <a:alphaOff val="0"/>
              </a:schemeClr>
            </a:effectRef>
            <a:fontRef idx="minor">
              <a:schemeClr val="lt1"/>
            </a:fontRef>
          </p:style>
        </p:sp>
        <p:sp>
          <p:nvSpPr>
            <p:cNvPr id="15" name="燕尾形 12">
              <a:extLst>
                <a:ext uri="{FF2B5EF4-FFF2-40B4-BE49-F238E27FC236}">
                  <a16:creationId xmlns:a16="http://schemas.microsoft.com/office/drawing/2014/main" id="{9A56E1E4-1173-4230-9A3C-7E52DAF2FC66}"/>
                </a:ext>
              </a:extLst>
            </p:cNvPr>
            <p:cNvSpPr/>
            <p:nvPr/>
          </p:nvSpPr>
          <p:spPr>
            <a:xfrm>
              <a:off x="3309117" y="95422"/>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altLang="zh-CN" sz="1800" b="0" kern="1200" dirty="0">
                  <a:latin typeface="KaiTi" panose="02010609060101010101" pitchFamily="49" charset="-122"/>
                  <a:ea typeface="KaiTi" panose="02010609060101010101" pitchFamily="49" charset="-122"/>
                </a:rPr>
                <a:t>RMSE</a:t>
              </a:r>
              <a:r>
                <a:rPr lang="zh-CN" altLang="en-US" sz="1800" b="0" kern="1200" dirty="0">
                  <a:latin typeface="KaiTi" panose="02010609060101010101" pitchFamily="49" charset="-122"/>
                  <a:ea typeface="KaiTi" panose="02010609060101010101" pitchFamily="49" charset="-122"/>
                </a:rPr>
                <a:t>分数计算规则</a:t>
              </a:r>
              <a:endParaRPr lang="zh-CN" altLang="zh-CN" sz="1800" b="0" kern="1200" dirty="0">
                <a:latin typeface="KaiTi" panose="02010609060101010101" pitchFamily="49" charset="-122"/>
                <a:ea typeface="KaiTi" panose="02010609060101010101" pitchFamily="49" charset="-122"/>
              </a:endParaRPr>
            </a:p>
          </p:txBody>
        </p:sp>
      </p:grpSp>
      <p:grpSp>
        <p:nvGrpSpPr>
          <p:cNvPr id="16" name="组合 15">
            <a:extLst>
              <a:ext uri="{FF2B5EF4-FFF2-40B4-BE49-F238E27FC236}">
                <a16:creationId xmlns:a16="http://schemas.microsoft.com/office/drawing/2014/main" id="{29A91CD5-7C94-4A91-BD76-986679778841}"/>
              </a:ext>
            </a:extLst>
          </p:cNvPr>
          <p:cNvGrpSpPr/>
          <p:nvPr/>
        </p:nvGrpSpPr>
        <p:grpSpPr>
          <a:xfrm>
            <a:off x="948329" y="4574394"/>
            <a:ext cx="1698656" cy="679462"/>
            <a:chOff x="4452042" y="95422"/>
            <a:chExt cx="1698656" cy="679462"/>
          </a:xfrm>
        </p:grpSpPr>
        <p:sp>
          <p:nvSpPr>
            <p:cNvPr id="17" name="燕尾形 16">
              <a:extLst>
                <a:ext uri="{FF2B5EF4-FFF2-40B4-BE49-F238E27FC236}">
                  <a16:creationId xmlns:a16="http://schemas.microsoft.com/office/drawing/2014/main" id="{3645002B-F42F-44DA-B919-D8CA5B59DB06}"/>
                </a:ext>
              </a:extLst>
            </p:cNvPr>
            <p:cNvSpPr/>
            <p:nvPr/>
          </p:nvSpPr>
          <p:spPr>
            <a:xfrm>
              <a:off x="4452042" y="95422"/>
              <a:ext cx="1698656" cy="679462"/>
            </a:xfrm>
            <a:prstGeom prst="chevron">
              <a:avLst/>
            </a:prstGeom>
          </p:spPr>
          <p:style>
            <a:lnRef idx="0">
              <a:schemeClr val="lt1">
                <a:hueOff val="0"/>
                <a:satOff val="0"/>
                <a:lumOff val="0"/>
                <a:alphaOff val="0"/>
              </a:schemeClr>
            </a:lnRef>
            <a:fillRef idx="3">
              <a:schemeClr val="accent5">
                <a:hueOff val="-5515009"/>
                <a:satOff val="-7671"/>
                <a:lumOff val="-2942"/>
                <a:alphaOff val="0"/>
              </a:schemeClr>
            </a:fillRef>
            <a:effectRef idx="3">
              <a:schemeClr val="accent5">
                <a:hueOff val="-5515009"/>
                <a:satOff val="-7671"/>
                <a:lumOff val="-2942"/>
                <a:alphaOff val="0"/>
              </a:schemeClr>
            </a:effectRef>
            <a:fontRef idx="minor">
              <a:schemeClr val="lt1"/>
            </a:fontRef>
          </p:style>
        </p:sp>
        <p:sp>
          <p:nvSpPr>
            <p:cNvPr id="18" name="燕尾形 16">
              <a:extLst>
                <a:ext uri="{FF2B5EF4-FFF2-40B4-BE49-F238E27FC236}">
                  <a16:creationId xmlns:a16="http://schemas.microsoft.com/office/drawing/2014/main" id="{4B598F49-5896-43B4-8A52-8F8ABE6563D3}"/>
                </a:ext>
              </a:extLst>
            </p:cNvPr>
            <p:cNvSpPr/>
            <p:nvPr/>
          </p:nvSpPr>
          <p:spPr>
            <a:xfrm>
              <a:off x="4791773" y="95422"/>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a:latin typeface="KaiTi" panose="02010609060101010101" pitchFamily="49" charset="-122"/>
                  <a:ea typeface="KaiTi" panose="02010609060101010101" pitchFamily="49" charset="-122"/>
                </a:rPr>
                <a:t>方法二</a:t>
              </a:r>
              <a:endParaRPr lang="zh-CN" altLang="zh-CN" sz="1800" b="0" kern="1200" dirty="0">
                <a:latin typeface="KaiTi" panose="02010609060101010101" pitchFamily="49" charset="-122"/>
                <a:ea typeface="KaiTi" panose="02010609060101010101" pitchFamily="49" charset="-122"/>
              </a:endParaRPr>
            </a:p>
          </p:txBody>
        </p:sp>
      </p:grpSp>
      <p:pic>
        <p:nvPicPr>
          <p:cNvPr id="6" name="图片 5">
            <a:extLst>
              <a:ext uri="{FF2B5EF4-FFF2-40B4-BE49-F238E27FC236}">
                <a16:creationId xmlns:a16="http://schemas.microsoft.com/office/drawing/2014/main" id="{90828602-F094-4018-8E0E-2A39875E1B77}"/>
              </a:ext>
            </a:extLst>
          </p:cNvPr>
          <p:cNvPicPr>
            <a:picLocks noChangeAspect="1"/>
          </p:cNvPicPr>
          <p:nvPr/>
        </p:nvPicPr>
        <p:blipFill>
          <a:blip r:embed="rId2"/>
          <a:stretch>
            <a:fillRect/>
          </a:stretch>
        </p:blipFill>
        <p:spPr>
          <a:xfrm>
            <a:off x="4224681" y="2164592"/>
            <a:ext cx="3071126" cy="800169"/>
          </a:xfrm>
          <a:prstGeom prst="rect">
            <a:avLst/>
          </a:prstGeom>
        </p:spPr>
      </p:pic>
    </p:spTree>
    <p:extLst>
      <p:ext uri="{BB962C8B-B14F-4D97-AF65-F5344CB8AC3E}">
        <p14:creationId xmlns:p14="http://schemas.microsoft.com/office/powerpoint/2010/main" val="3228840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实验验证</a:t>
            </a:r>
          </a:p>
        </p:txBody>
      </p:sp>
      <p:sp>
        <p:nvSpPr>
          <p:cNvPr id="4" name="文本框 3">
            <a:extLst>
              <a:ext uri="{FF2B5EF4-FFF2-40B4-BE49-F238E27FC236}">
                <a16:creationId xmlns:a16="http://schemas.microsoft.com/office/drawing/2014/main" id="{DDB6FAC9-EBD4-4A33-A2CC-FE8285DB568E}"/>
              </a:ext>
            </a:extLst>
          </p:cNvPr>
          <p:cNvSpPr txBox="1"/>
          <p:nvPr/>
        </p:nvSpPr>
        <p:spPr>
          <a:xfrm>
            <a:off x="819740" y="1247261"/>
            <a:ext cx="9881008" cy="461665"/>
          </a:xfrm>
          <a:prstGeom prst="rect">
            <a:avLst/>
          </a:prstGeom>
          <a:noFill/>
        </p:spPr>
        <p:txBody>
          <a:bodyPr wrap="square" rtlCol="0">
            <a:spAutoFit/>
          </a:bodyPr>
          <a:lstStyle/>
          <a:p>
            <a:r>
              <a:rPr lang="zh-CN" altLang="en-US" sz="2400" b="1" dirty="0">
                <a:solidFill>
                  <a:schemeClr val="tx2">
                    <a:lumMod val="75000"/>
                  </a:schemeClr>
                </a:solidFill>
              </a:rPr>
              <a:t>实验中选择以下代表性模型作为基准：</a:t>
            </a:r>
          </a:p>
        </p:txBody>
      </p:sp>
      <p:sp>
        <p:nvSpPr>
          <p:cNvPr id="5" name="文本框 4">
            <a:extLst>
              <a:ext uri="{FF2B5EF4-FFF2-40B4-BE49-F238E27FC236}">
                <a16:creationId xmlns:a16="http://schemas.microsoft.com/office/drawing/2014/main" id="{B8328AEE-F18F-4229-BF62-B4D700F5B776}"/>
              </a:ext>
            </a:extLst>
          </p:cNvPr>
          <p:cNvSpPr txBox="1"/>
          <p:nvPr/>
        </p:nvSpPr>
        <p:spPr>
          <a:xfrm>
            <a:off x="819740" y="1958266"/>
            <a:ext cx="9548017" cy="4293483"/>
          </a:xfrm>
          <a:prstGeom prst="rect">
            <a:avLst/>
          </a:prstGeom>
          <a:noFill/>
        </p:spPr>
        <p:txBody>
          <a:bodyPr wrap="square" rtlCol="0">
            <a:spAutoFit/>
          </a:bodyPr>
          <a:lstStyle/>
          <a:p>
            <a:r>
              <a:rPr lang="en-US" altLang="zh-CN" sz="2000" b="1" dirty="0">
                <a:solidFill>
                  <a:schemeClr val="tx2">
                    <a:lumMod val="75000"/>
                  </a:schemeClr>
                </a:solidFill>
              </a:rPr>
              <a:t>•PMF</a:t>
            </a:r>
            <a:r>
              <a:rPr lang="zh-CN" altLang="en-US" sz="2000" b="1" dirty="0">
                <a:solidFill>
                  <a:schemeClr val="tx2">
                    <a:lumMod val="75000"/>
                  </a:schemeClr>
                </a:solidFill>
              </a:rPr>
              <a:t>：这是一种传统的矩阵分解方法（</a:t>
            </a:r>
            <a:r>
              <a:rPr lang="en-US" altLang="zh-CN" sz="2000" b="1" dirty="0" err="1">
                <a:solidFill>
                  <a:schemeClr val="tx2">
                    <a:lumMod val="75000"/>
                  </a:schemeClr>
                </a:solidFill>
              </a:rPr>
              <a:t>Mnih</a:t>
            </a:r>
            <a:r>
              <a:rPr lang="en-US" altLang="zh-CN" sz="2000" b="1" dirty="0">
                <a:solidFill>
                  <a:schemeClr val="tx2">
                    <a:lumMod val="75000"/>
                  </a:schemeClr>
                </a:solidFill>
              </a:rPr>
              <a:t> </a:t>
            </a:r>
            <a:r>
              <a:rPr lang="zh-CN" altLang="en-US" sz="2000" b="1" dirty="0">
                <a:solidFill>
                  <a:schemeClr val="tx2">
                    <a:lumMod val="75000"/>
                  </a:schemeClr>
                </a:solidFill>
              </a:rPr>
              <a:t>和 </a:t>
            </a:r>
            <a:r>
              <a:rPr lang="en-US" altLang="zh-CN" sz="2000" b="1" dirty="0" err="1">
                <a:solidFill>
                  <a:schemeClr val="tx2">
                    <a:lumMod val="75000"/>
                  </a:schemeClr>
                </a:solidFill>
              </a:rPr>
              <a:t>Salakhutdinov</a:t>
            </a:r>
            <a:r>
              <a:rPr lang="en-US" altLang="zh-CN" sz="2000" b="1" dirty="0">
                <a:solidFill>
                  <a:schemeClr val="tx2">
                    <a:lumMod val="75000"/>
                  </a:schemeClr>
                </a:solidFill>
              </a:rPr>
              <a:t> 2008</a:t>
            </a:r>
            <a:r>
              <a:rPr lang="zh-CN" altLang="en-US" sz="2000" b="1" dirty="0">
                <a:solidFill>
                  <a:schemeClr val="tx2">
                    <a:lumMod val="75000"/>
                  </a:schemeClr>
                </a:solidFill>
              </a:rPr>
              <a:t>），并且模型参数 是通过随机梯度象样（</a:t>
            </a:r>
            <a:r>
              <a:rPr lang="en-US" altLang="zh-CN" sz="2000" b="1" dirty="0">
                <a:solidFill>
                  <a:schemeClr val="tx2">
                    <a:lumMod val="75000"/>
                  </a:schemeClr>
                </a:solidFill>
              </a:rPr>
              <a:t>SGD</a:t>
            </a:r>
            <a:r>
              <a:rPr lang="zh-CN" altLang="en-US" sz="2000" b="1" dirty="0">
                <a:solidFill>
                  <a:schemeClr val="tx2">
                    <a:lumMod val="75000"/>
                  </a:schemeClr>
                </a:solidFill>
              </a:rPr>
              <a:t>）学习的。</a:t>
            </a:r>
            <a:endParaRPr lang="en-US" altLang="zh-CN" sz="5400" b="1" dirty="0">
              <a:solidFill>
                <a:schemeClr val="tx2">
                  <a:lumMod val="75000"/>
                </a:schemeClr>
              </a:solidFill>
            </a:endParaRPr>
          </a:p>
          <a:p>
            <a:endParaRPr lang="en-US" altLang="zh-CN" sz="1100" b="1" dirty="0">
              <a:solidFill>
                <a:schemeClr val="tx2">
                  <a:lumMod val="75000"/>
                </a:schemeClr>
              </a:solidFill>
            </a:endParaRPr>
          </a:p>
          <a:p>
            <a:r>
              <a:rPr lang="zh-CN" altLang="en-US" sz="2000" b="1" dirty="0">
                <a:solidFill>
                  <a:schemeClr val="tx2">
                    <a:lumMod val="75000"/>
                  </a:schemeClr>
                </a:solidFill>
              </a:rPr>
              <a:t> </a:t>
            </a:r>
            <a:r>
              <a:rPr lang="en-US" altLang="zh-CN" sz="2000" b="1" dirty="0">
                <a:solidFill>
                  <a:schemeClr val="tx2">
                    <a:lumMod val="75000"/>
                  </a:schemeClr>
                </a:solidFill>
              </a:rPr>
              <a:t>•GRU4Rec</a:t>
            </a:r>
            <a:r>
              <a:rPr lang="zh-CN" altLang="en-US" sz="2000" b="1" dirty="0">
                <a:solidFill>
                  <a:schemeClr val="tx2">
                    <a:lumMod val="75000"/>
                  </a:schemeClr>
                </a:solidFill>
              </a:rPr>
              <a:t>：这是广为人知的顺序推荐模型（</a:t>
            </a:r>
            <a:r>
              <a:rPr lang="en-US" altLang="zh-CN" sz="2000" b="1" dirty="0" err="1">
                <a:solidFill>
                  <a:schemeClr val="tx2">
                    <a:lumMod val="75000"/>
                  </a:schemeClr>
                </a:solidFill>
              </a:rPr>
              <a:t>Hidasi</a:t>
            </a:r>
            <a:r>
              <a:rPr lang="en-US" altLang="zh-CN" sz="2000" b="1" dirty="0">
                <a:solidFill>
                  <a:schemeClr val="tx2">
                    <a:lumMod val="75000"/>
                  </a:schemeClr>
                </a:solidFill>
              </a:rPr>
              <a:t> </a:t>
            </a:r>
            <a:r>
              <a:rPr lang="zh-CN" altLang="en-US" sz="2000" b="1" dirty="0">
                <a:solidFill>
                  <a:schemeClr val="tx2">
                    <a:lumMod val="75000"/>
                  </a:schemeClr>
                </a:solidFill>
              </a:rPr>
              <a:t>等，</a:t>
            </a:r>
            <a:r>
              <a:rPr lang="en-US" altLang="zh-CN" sz="2000" b="1" dirty="0">
                <a:solidFill>
                  <a:schemeClr val="tx2">
                    <a:lumMod val="75000"/>
                  </a:schemeClr>
                </a:solidFill>
              </a:rPr>
              <a:t>2016</a:t>
            </a:r>
            <a:r>
              <a:rPr lang="zh-CN" altLang="en-US" sz="2000" b="1" dirty="0">
                <a:solidFill>
                  <a:schemeClr val="tx2">
                    <a:lumMod val="75000"/>
                  </a:schemeClr>
                </a:solidFill>
              </a:rPr>
              <a:t>），其中每个之前交互 的项目都相应地输入到每个时间步骤中。</a:t>
            </a:r>
            <a:endParaRPr lang="en-US" altLang="zh-CN" sz="2000" b="1" dirty="0">
              <a:solidFill>
                <a:schemeClr val="tx2">
                  <a:lumMod val="75000"/>
                </a:schemeClr>
              </a:solidFill>
            </a:endParaRPr>
          </a:p>
          <a:p>
            <a:endParaRPr lang="en-US" altLang="zh-CN" sz="1100" b="1" dirty="0">
              <a:solidFill>
                <a:schemeClr val="tx2">
                  <a:lumMod val="75000"/>
                </a:schemeClr>
              </a:solidFill>
            </a:endParaRPr>
          </a:p>
          <a:p>
            <a:r>
              <a:rPr lang="zh-CN" altLang="en-US" sz="2000" b="1" dirty="0">
                <a:solidFill>
                  <a:schemeClr val="tx2">
                    <a:lumMod val="75000"/>
                  </a:schemeClr>
                </a:solidFill>
              </a:rPr>
              <a:t> </a:t>
            </a:r>
            <a:r>
              <a:rPr lang="en-US" altLang="zh-CN" sz="2000" b="1" dirty="0">
                <a:solidFill>
                  <a:schemeClr val="tx2">
                    <a:lumMod val="75000"/>
                  </a:schemeClr>
                </a:solidFill>
              </a:rPr>
              <a:t>•Time-LSTM </a:t>
            </a:r>
            <a:r>
              <a:rPr lang="zh-CN" altLang="en-US" sz="2000" b="1" dirty="0">
                <a:solidFill>
                  <a:schemeClr val="tx2">
                    <a:lumMod val="75000"/>
                  </a:schemeClr>
                </a:solidFill>
              </a:rPr>
              <a:t>这是一种时间感知的顺序推荐方法，其中在建模过程中结合了时间间 隔信息（</a:t>
            </a:r>
            <a:r>
              <a:rPr lang="en-US" altLang="zh-CN" sz="2000" b="1" dirty="0">
                <a:solidFill>
                  <a:schemeClr val="tx2">
                    <a:lumMod val="75000"/>
                  </a:schemeClr>
                </a:solidFill>
              </a:rPr>
              <a:t>Zhu </a:t>
            </a:r>
            <a:r>
              <a:rPr lang="zh-CN" altLang="en-US" sz="2000" b="1" dirty="0">
                <a:solidFill>
                  <a:schemeClr val="tx2">
                    <a:lumMod val="75000"/>
                  </a:schemeClr>
                </a:solidFill>
              </a:rPr>
              <a:t>等人，</a:t>
            </a:r>
            <a:r>
              <a:rPr lang="en-US" altLang="zh-CN" sz="2000" b="1" dirty="0">
                <a:solidFill>
                  <a:schemeClr val="tx2">
                    <a:lumMod val="75000"/>
                  </a:schemeClr>
                </a:solidFill>
              </a:rPr>
              <a:t>2017</a:t>
            </a:r>
            <a:r>
              <a:rPr lang="zh-CN" altLang="en-US" sz="2000" b="1" dirty="0">
                <a:solidFill>
                  <a:schemeClr val="tx2">
                    <a:lumMod val="75000"/>
                  </a:schemeClr>
                </a:solidFill>
              </a:rPr>
              <a:t>）。 </a:t>
            </a:r>
            <a:endParaRPr lang="en-US" altLang="zh-CN" sz="2000" b="1" dirty="0">
              <a:solidFill>
                <a:schemeClr val="tx2">
                  <a:lumMod val="75000"/>
                </a:schemeClr>
              </a:solidFill>
            </a:endParaRPr>
          </a:p>
          <a:p>
            <a:endParaRPr lang="en-US" altLang="zh-CN" sz="1100" b="1" dirty="0">
              <a:solidFill>
                <a:schemeClr val="tx2">
                  <a:lumMod val="75000"/>
                </a:schemeClr>
              </a:solidFill>
            </a:endParaRPr>
          </a:p>
          <a:p>
            <a:r>
              <a:rPr lang="en-US" altLang="zh-CN" sz="2000" b="1" dirty="0">
                <a:solidFill>
                  <a:schemeClr val="tx2">
                    <a:lumMod val="75000"/>
                  </a:schemeClr>
                </a:solidFill>
              </a:rPr>
              <a:t>•Time-LSTM ++</a:t>
            </a:r>
            <a:r>
              <a:rPr lang="zh-CN" altLang="en-US" sz="2000" b="1" dirty="0">
                <a:solidFill>
                  <a:schemeClr val="tx2">
                    <a:lumMod val="75000"/>
                  </a:schemeClr>
                </a:solidFill>
              </a:rPr>
              <a:t>：此方法是 </a:t>
            </a:r>
            <a:r>
              <a:rPr lang="en-US" altLang="zh-CN" sz="2000" b="1" dirty="0">
                <a:solidFill>
                  <a:schemeClr val="tx2">
                    <a:lumMod val="75000"/>
                  </a:schemeClr>
                </a:solidFill>
              </a:rPr>
              <a:t>Time-LSTM </a:t>
            </a:r>
            <a:r>
              <a:rPr lang="zh-CN" altLang="en-US" sz="2000" b="1" dirty="0">
                <a:solidFill>
                  <a:schemeClr val="tx2">
                    <a:lumMod val="75000"/>
                  </a:schemeClr>
                </a:solidFill>
              </a:rPr>
              <a:t>的高级版本，其中，每个步骤的输入不仅包 含项 </a:t>
            </a:r>
            <a:r>
              <a:rPr lang="en-US" altLang="zh-CN" sz="2000" b="1" dirty="0">
                <a:solidFill>
                  <a:schemeClr val="tx2">
                    <a:lumMod val="75000"/>
                  </a:schemeClr>
                </a:solidFill>
              </a:rPr>
              <a:t>ID</a:t>
            </a:r>
            <a:r>
              <a:rPr lang="zh-CN" altLang="en-US" sz="2000" b="1" dirty="0">
                <a:solidFill>
                  <a:schemeClr val="tx2">
                    <a:lumMod val="75000"/>
                  </a:schemeClr>
                </a:solidFill>
              </a:rPr>
              <a:t>，而且还包括复查和评级信息，如等式 </a:t>
            </a:r>
            <a:r>
              <a:rPr lang="en-US" altLang="zh-CN" sz="2000" b="1" dirty="0">
                <a:solidFill>
                  <a:schemeClr val="tx2">
                    <a:lumMod val="75000"/>
                  </a:schemeClr>
                </a:solidFill>
              </a:rPr>
              <a:t>7 </a:t>
            </a:r>
            <a:r>
              <a:rPr lang="zh-CN" altLang="en-US" sz="2000" b="1" dirty="0">
                <a:solidFill>
                  <a:schemeClr val="tx2">
                    <a:lumMod val="75000"/>
                  </a:schemeClr>
                </a:solidFill>
              </a:rPr>
              <a:t>所示，以进行更全面的用户配置。</a:t>
            </a:r>
            <a:endParaRPr lang="en-US" altLang="zh-CN" sz="2000" b="1" dirty="0">
              <a:solidFill>
                <a:schemeClr val="tx2">
                  <a:lumMod val="75000"/>
                </a:schemeClr>
              </a:solidFill>
            </a:endParaRPr>
          </a:p>
          <a:p>
            <a:endParaRPr lang="en-US" altLang="zh-CN" sz="1100" b="1" dirty="0">
              <a:solidFill>
                <a:schemeClr val="tx2">
                  <a:lumMod val="75000"/>
                </a:schemeClr>
              </a:solidFill>
            </a:endParaRPr>
          </a:p>
          <a:p>
            <a:r>
              <a:rPr lang="zh-CN" altLang="en-US" sz="2000" b="1" dirty="0">
                <a:solidFill>
                  <a:schemeClr val="tx2">
                    <a:lumMod val="75000"/>
                  </a:schemeClr>
                </a:solidFill>
              </a:rPr>
              <a:t> </a:t>
            </a:r>
            <a:r>
              <a:rPr lang="en-US" altLang="zh-CN" sz="2000" b="1" dirty="0">
                <a:solidFill>
                  <a:schemeClr val="tx2">
                    <a:lumMod val="75000"/>
                  </a:schemeClr>
                </a:solidFill>
              </a:rPr>
              <a:t>•NARRE</a:t>
            </a:r>
            <a:r>
              <a:rPr lang="zh-CN" altLang="en-US" sz="2000" b="1" dirty="0">
                <a:solidFill>
                  <a:schemeClr val="tx2">
                    <a:lumMod val="75000"/>
                  </a:schemeClr>
                </a:solidFill>
              </a:rPr>
              <a:t>：这是一种最新的可解释的推荐方法（</a:t>
            </a:r>
            <a:r>
              <a:rPr lang="en-US" altLang="zh-CN" sz="2000" b="1" dirty="0">
                <a:solidFill>
                  <a:schemeClr val="tx2">
                    <a:lumMod val="75000"/>
                  </a:schemeClr>
                </a:solidFill>
              </a:rPr>
              <a:t>Chen </a:t>
            </a:r>
            <a:r>
              <a:rPr lang="zh-CN" altLang="en-US" sz="2000" b="1" dirty="0">
                <a:solidFill>
                  <a:schemeClr val="tx2">
                    <a:lumMod val="75000"/>
                  </a:schemeClr>
                </a:solidFill>
              </a:rPr>
              <a:t>等，</a:t>
            </a:r>
            <a:r>
              <a:rPr lang="en-US" altLang="zh-CN" sz="2000" b="1" dirty="0">
                <a:solidFill>
                  <a:schemeClr val="tx2">
                    <a:lumMod val="75000"/>
                  </a:schemeClr>
                </a:solidFill>
              </a:rPr>
              <a:t>2018a</a:t>
            </a:r>
            <a:r>
              <a:rPr lang="zh-CN" altLang="en-US" sz="2000" b="1" dirty="0">
                <a:solidFill>
                  <a:schemeClr val="tx2">
                    <a:lumMod val="75000"/>
                  </a:schemeClr>
                </a:solidFill>
              </a:rPr>
              <a:t>），已被证明优于 </a:t>
            </a:r>
            <a:r>
              <a:rPr lang="en-US" altLang="zh-CN" sz="2000" b="1" dirty="0">
                <a:solidFill>
                  <a:schemeClr val="tx2">
                    <a:lumMod val="75000"/>
                  </a:schemeClr>
                </a:solidFill>
              </a:rPr>
              <a:t>Amazon </a:t>
            </a:r>
            <a:r>
              <a:rPr lang="zh-CN" altLang="en-US" sz="2000" b="1" dirty="0">
                <a:solidFill>
                  <a:schemeClr val="tx2">
                    <a:lumMod val="75000"/>
                  </a:schemeClr>
                </a:solidFill>
              </a:rPr>
              <a:t>和 </a:t>
            </a:r>
            <a:r>
              <a:rPr lang="en-US" altLang="zh-CN" sz="2000" b="1" dirty="0">
                <a:solidFill>
                  <a:schemeClr val="tx2">
                    <a:lumMod val="75000"/>
                  </a:schemeClr>
                </a:solidFill>
              </a:rPr>
              <a:t>Yelp </a:t>
            </a:r>
            <a:r>
              <a:rPr lang="zh-CN" altLang="en-US" sz="2000" b="1" dirty="0">
                <a:solidFill>
                  <a:schemeClr val="tx2">
                    <a:lumMod val="75000"/>
                  </a:schemeClr>
                </a:solidFill>
              </a:rPr>
              <a:t>数据集上的许多被认可的算法，包括 </a:t>
            </a:r>
            <a:r>
              <a:rPr lang="en-US" altLang="zh-CN" sz="2000" b="1" dirty="0">
                <a:solidFill>
                  <a:schemeClr val="tx2">
                    <a:lumMod val="75000"/>
                  </a:schemeClr>
                </a:solidFill>
              </a:rPr>
              <a:t>NMF</a:t>
            </a:r>
            <a:r>
              <a:rPr lang="zh-CN" altLang="en-US" sz="2000" b="1" dirty="0">
                <a:solidFill>
                  <a:schemeClr val="tx2">
                    <a:lumMod val="75000"/>
                  </a:schemeClr>
                </a:solidFill>
              </a:rPr>
              <a:t>，</a:t>
            </a:r>
            <a:r>
              <a:rPr lang="en-US" altLang="zh-CN" sz="2000" b="1" dirty="0">
                <a:solidFill>
                  <a:schemeClr val="tx2">
                    <a:lumMod val="75000"/>
                  </a:schemeClr>
                </a:solidFill>
              </a:rPr>
              <a:t>SVD ++</a:t>
            </a:r>
            <a:r>
              <a:rPr lang="zh-CN" altLang="en-US" sz="2000" b="1" dirty="0">
                <a:solidFill>
                  <a:schemeClr val="tx2">
                    <a:lumMod val="75000"/>
                  </a:schemeClr>
                </a:solidFill>
              </a:rPr>
              <a:t>，</a:t>
            </a:r>
            <a:r>
              <a:rPr lang="en-US" altLang="zh-CN" sz="2000" b="1" dirty="0">
                <a:solidFill>
                  <a:schemeClr val="tx2">
                    <a:lumMod val="75000"/>
                  </a:schemeClr>
                </a:solidFill>
              </a:rPr>
              <a:t>HFT </a:t>
            </a:r>
            <a:r>
              <a:rPr lang="zh-CN" altLang="en-US" sz="2000" b="1" dirty="0">
                <a:solidFill>
                  <a:schemeClr val="tx2">
                    <a:lumMod val="75000"/>
                  </a:schemeClr>
                </a:solidFill>
              </a:rPr>
              <a:t>和 </a:t>
            </a:r>
            <a:r>
              <a:rPr lang="en-US" altLang="zh-CN" sz="2000" b="1" dirty="0" err="1">
                <a:solidFill>
                  <a:schemeClr val="tx2">
                    <a:lumMod val="75000"/>
                  </a:schemeClr>
                </a:solidFill>
              </a:rPr>
              <a:t>DeepCoNN</a:t>
            </a:r>
            <a:r>
              <a:rPr lang="zh-CN" altLang="en-US" sz="2000" b="1" dirty="0">
                <a:solidFill>
                  <a:schemeClr val="tx2">
                    <a:lumMod val="75000"/>
                  </a:schemeClr>
                </a:solidFill>
              </a:rPr>
              <a:t>。 这里我们根据作者的公开代码 </a:t>
            </a:r>
            <a:r>
              <a:rPr lang="en-US" altLang="zh-CN" sz="2000" b="1" dirty="0">
                <a:solidFill>
                  <a:schemeClr val="tx2">
                    <a:lumMod val="75000"/>
                  </a:schemeClr>
                </a:solidFill>
              </a:rPr>
              <a:t>7 </a:t>
            </a:r>
            <a:r>
              <a:rPr lang="zh-CN" altLang="en-US" sz="2000" b="1" dirty="0">
                <a:solidFill>
                  <a:schemeClr val="tx2">
                    <a:lumMod val="75000"/>
                  </a:schemeClr>
                </a:solidFill>
              </a:rPr>
              <a:t>进行操作。 </a:t>
            </a:r>
          </a:p>
        </p:txBody>
      </p:sp>
    </p:spTree>
    <p:extLst>
      <p:ext uri="{BB962C8B-B14F-4D97-AF65-F5344CB8AC3E}">
        <p14:creationId xmlns:p14="http://schemas.microsoft.com/office/powerpoint/2010/main" val="260079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011CF9-BFE5-40CD-AACB-45BBA8C37463}"/>
              </a:ext>
            </a:extLst>
          </p:cNvPr>
          <p:cNvSpPr>
            <a:spLocks noGrp="1"/>
          </p:cNvSpPr>
          <p:nvPr>
            <p:ph type="title"/>
          </p:nvPr>
        </p:nvSpPr>
        <p:spPr/>
        <p:txBody>
          <a:bodyPr/>
          <a:lstStyle/>
          <a:p>
            <a:r>
              <a:rPr lang="zh-CN" altLang="en-US" dirty="0"/>
              <a:t>评级预测评估</a:t>
            </a:r>
          </a:p>
        </p:txBody>
      </p:sp>
      <p:sp>
        <p:nvSpPr>
          <p:cNvPr id="19" name="动作按钮: 帮助 18">
            <a:hlinkClick r:id="" action="ppaction://noaction" highlightClick="1"/>
            <a:extLst>
              <a:ext uri="{FF2B5EF4-FFF2-40B4-BE49-F238E27FC236}">
                <a16:creationId xmlns:a16="http://schemas.microsoft.com/office/drawing/2014/main" id="{8EE3A264-CEFC-4F00-AF49-3B368874341A}"/>
              </a:ext>
            </a:extLst>
          </p:cNvPr>
          <p:cNvSpPr/>
          <p:nvPr/>
        </p:nvSpPr>
        <p:spPr>
          <a:xfrm>
            <a:off x="568213" y="1128904"/>
            <a:ext cx="914400" cy="816428"/>
          </a:xfrm>
          <a:prstGeom prst="actionButtonHelp">
            <a:avLst/>
          </a:prstGeom>
          <a:noFill/>
          <a:ln>
            <a:solidFill>
              <a:srgbClr val="2272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1CA4317-E732-417F-A071-8F057A59E1C4}"/>
              </a:ext>
            </a:extLst>
          </p:cNvPr>
          <p:cNvSpPr txBox="1"/>
          <p:nvPr/>
        </p:nvSpPr>
        <p:spPr>
          <a:xfrm>
            <a:off x="1643743" y="1306286"/>
            <a:ext cx="943791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tx2">
                    <a:lumMod val="75000"/>
                  </a:schemeClr>
                </a:solidFill>
              </a:rPr>
              <a:t>总体性能</a:t>
            </a:r>
          </a:p>
        </p:txBody>
      </p:sp>
      <p:pic>
        <p:nvPicPr>
          <p:cNvPr id="4" name="图片 3">
            <a:extLst>
              <a:ext uri="{FF2B5EF4-FFF2-40B4-BE49-F238E27FC236}">
                <a16:creationId xmlns:a16="http://schemas.microsoft.com/office/drawing/2014/main" id="{09999644-F790-403C-9E58-8034E207DFAB}"/>
              </a:ext>
            </a:extLst>
          </p:cNvPr>
          <p:cNvPicPr>
            <a:picLocks noChangeAspect="1"/>
          </p:cNvPicPr>
          <p:nvPr/>
        </p:nvPicPr>
        <p:blipFill>
          <a:blip r:embed="rId2"/>
          <a:stretch>
            <a:fillRect/>
          </a:stretch>
        </p:blipFill>
        <p:spPr>
          <a:xfrm>
            <a:off x="1733637" y="2432806"/>
            <a:ext cx="8053214" cy="3309138"/>
          </a:xfrm>
          <a:prstGeom prst="rect">
            <a:avLst/>
          </a:prstGeom>
        </p:spPr>
      </p:pic>
    </p:spTree>
    <p:extLst>
      <p:ext uri="{BB962C8B-B14F-4D97-AF65-F5344CB8AC3E}">
        <p14:creationId xmlns:p14="http://schemas.microsoft.com/office/powerpoint/2010/main" val="896520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011CF9-BFE5-40CD-AACB-45BBA8C37463}"/>
              </a:ext>
            </a:extLst>
          </p:cNvPr>
          <p:cNvSpPr>
            <a:spLocks noGrp="1"/>
          </p:cNvSpPr>
          <p:nvPr>
            <p:ph type="title"/>
          </p:nvPr>
        </p:nvSpPr>
        <p:spPr/>
        <p:txBody>
          <a:bodyPr/>
          <a:lstStyle/>
          <a:p>
            <a:r>
              <a:rPr lang="zh-CN" altLang="en-US" dirty="0"/>
              <a:t>评级预测评估</a:t>
            </a:r>
          </a:p>
        </p:txBody>
      </p:sp>
      <p:sp>
        <p:nvSpPr>
          <p:cNvPr id="19" name="动作按钮: 帮助 18">
            <a:hlinkClick r:id="" action="ppaction://noaction" highlightClick="1"/>
            <a:extLst>
              <a:ext uri="{FF2B5EF4-FFF2-40B4-BE49-F238E27FC236}">
                <a16:creationId xmlns:a16="http://schemas.microsoft.com/office/drawing/2014/main" id="{8EE3A264-CEFC-4F00-AF49-3B368874341A}"/>
              </a:ext>
            </a:extLst>
          </p:cNvPr>
          <p:cNvSpPr/>
          <p:nvPr/>
        </p:nvSpPr>
        <p:spPr>
          <a:xfrm>
            <a:off x="568213" y="1128904"/>
            <a:ext cx="914400" cy="816428"/>
          </a:xfrm>
          <a:prstGeom prst="actionButtonHelp">
            <a:avLst/>
          </a:prstGeom>
          <a:noFill/>
          <a:ln>
            <a:solidFill>
              <a:srgbClr val="2272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1CA4317-E732-417F-A071-8F057A59E1C4}"/>
              </a:ext>
            </a:extLst>
          </p:cNvPr>
          <p:cNvSpPr txBox="1"/>
          <p:nvPr/>
        </p:nvSpPr>
        <p:spPr>
          <a:xfrm>
            <a:off x="1643743" y="1306286"/>
            <a:ext cx="943791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tx2">
                    <a:lumMod val="75000"/>
                  </a:schemeClr>
                </a:solidFill>
              </a:rPr>
              <a:t>嵌入大小 </a:t>
            </a:r>
            <a:r>
              <a:rPr lang="en-US" altLang="zh-CN" sz="2400" b="1" dirty="0">
                <a:solidFill>
                  <a:schemeClr val="tx2">
                    <a:lumMod val="75000"/>
                  </a:schemeClr>
                </a:solidFill>
              </a:rPr>
              <a:t>K </a:t>
            </a:r>
            <a:r>
              <a:rPr lang="zh-CN" altLang="en-US" sz="2400" b="1" dirty="0">
                <a:solidFill>
                  <a:schemeClr val="tx2">
                    <a:lumMod val="75000"/>
                  </a:schemeClr>
                </a:solidFill>
              </a:rPr>
              <a:t>的影响 </a:t>
            </a:r>
          </a:p>
        </p:txBody>
      </p:sp>
      <p:pic>
        <p:nvPicPr>
          <p:cNvPr id="4098" name="image3.png">
            <a:extLst>
              <a:ext uri="{FF2B5EF4-FFF2-40B4-BE49-F238E27FC236}">
                <a16:creationId xmlns:a16="http://schemas.microsoft.com/office/drawing/2014/main" id="{40974667-4AED-44F6-BECA-503A139999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4550" y="2412351"/>
            <a:ext cx="6968646" cy="354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8B7B2BDC-61C0-4541-AA60-F58A35FE5705}"/>
              </a:ext>
            </a:extLst>
          </p:cNvPr>
          <p:cNvSpPr txBox="1"/>
          <p:nvPr/>
        </p:nvSpPr>
        <p:spPr>
          <a:xfrm>
            <a:off x="2866938" y="3061115"/>
            <a:ext cx="5767430" cy="354071"/>
          </a:xfrm>
          <a:prstGeom prst="rect">
            <a:avLst/>
          </a:prstGeom>
          <a:noFill/>
        </p:spPr>
        <p:txBody>
          <a:bodyPr wrap="square">
            <a:spAutoFit/>
          </a:bodyPr>
          <a:lstStyle/>
          <a:p>
            <a:r>
              <a:rPr lang="zh-CN" altLang="en-US" dirty="0"/>
              <a:t>定性评估</a:t>
            </a:r>
          </a:p>
        </p:txBody>
      </p:sp>
    </p:spTree>
    <p:extLst>
      <p:ext uri="{BB962C8B-B14F-4D97-AF65-F5344CB8AC3E}">
        <p14:creationId xmlns:p14="http://schemas.microsoft.com/office/powerpoint/2010/main" val="592042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011CF9-BFE5-40CD-AACB-45BBA8C37463}"/>
              </a:ext>
            </a:extLst>
          </p:cNvPr>
          <p:cNvSpPr>
            <a:spLocks noGrp="1"/>
          </p:cNvSpPr>
          <p:nvPr>
            <p:ph type="title"/>
          </p:nvPr>
        </p:nvSpPr>
        <p:spPr/>
        <p:txBody>
          <a:bodyPr/>
          <a:lstStyle/>
          <a:p>
            <a:r>
              <a:rPr lang="zh-CN" altLang="en-US" dirty="0"/>
              <a:t>评级预测评估</a:t>
            </a:r>
          </a:p>
        </p:txBody>
      </p:sp>
      <p:sp>
        <p:nvSpPr>
          <p:cNvPr id="19" name="动作按钮: 帮助 18">
            <a:hlinkClick r:id="" action="ppaction://noaction" highlightClick="1"/>
            <a:extLst>
              <a:ext uri="{FF2B5EF4-FFF2-40B4-BE49-F238E27FC236}">
                <a16:creationId xmlns:a16="http://schemas.microsoft.com/office/drawing/2014/main" id="{8EE3A264-CEFC-4F00-AF49-3B368874341A}"/>
              </a:ext>
            </a:extLst>
          </p:cNvPr>
          <p:cNvSpPr/>
          <p:nvPr/>
        </p:nvSpPr>
        <p:spPr>
          <a:xfrm>
            <a:off x="568213" y="1128904"/>
            <a:ext cx="914400" cy="816428"/>
          </a:xfrm>
          <a:prstGeom prst="actionButtonHelp">
            <a:avLst/>
          </a:prstGeom>
          <a:noFill/>
          <a:ln>
            <a:solidFill>
              <a:srgbClr val="2272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1CA4317-E732-417F-A071-8F057A59E1C4}"/>
              </a:ext>
            </a:extLst>
          </p:cNvPr>
          <p:cNvSpPr txBox="1"/>
          <p:nvPr/>
        </p:nvSpPr>
        <p:spPr>
          <a:xfrm>
            <a:off x="1643743" y="1306286"/>
            <a:ext cx="943791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solidFill>
                  <a:schemeClr val="tx2">
                    <a:lumMod val="75000"/>
                  </a:schemeClr>
                </a:solidFill>
              </a:rPr>
              <a:t>定性评估</a:t>
            </a:r>
          </a:p>
        </p:txBody>
      </p:sp>
      <p:pic>
        <p:nvPicPr>
          <p:cNvPr id="5123" name="image4.jpeg">
            <a:extLst>
              <a:ext uri="{FF2B5EF4-FFF2-40B4-BE49-F238E27FC236}">
                <a16:creationId xmlns:a16="http://schemas.microsoft.com/office/drawing/2014/main" id="{4306C241-946A-4B55-B45D-A12B0B8FEF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7653" y="857883"/>
            <a:ext cx="5614696" cy="5622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圆角矩形标注 6">
            <a:extLst>
              <a:ext uri="{FF2B5EF4-FFF2-40B4-BE49-F238E27FC236}">
                <a16:creationId xmlns:a16="http://schemas.microsoft.com/office/drawing/2014/main" id="{DDDED9E6-CC94-4890-941C-F4D325CDF9F5}"/>
              </a:ext>
            </a:extLst>
          </p:cNvPr>
          <p:cNvSpPr/>
          <p:nvPr/>
        </p:nvSpPr>
        <p:spPr>
          <a:xfrm>
            <a:off x="79521" y="4052315"/>
            <a:ext cx="4621425" cy="2112903"/>
          </a:xfrm>
          <a:prstGeom prst="wedgeRoundRectCallout">
            <a:avLst>
              <a:gd name="adj1" fmla="val 51720"/>
              <a:gd name="adj2" fmla="val -129689"/>
              <a:gd name="adj3" fmla="val 16667"/>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针对两个不同用户的突出显示评论的示例。 </a:t>
            </a:r>
            <a:r>
              <a:rPr kumimoji="1" lang="en-US" altLang="zh-CN"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NARRE</a:t>
            </a:r>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学习到的最重要的评论用斜体标记，本模型选择的句子分别用下划线和粗体显示给不同的用户。 这里列出了这两个用户的最新评论，以供参考，绿色的单词表示相似的首选项。</a:t>
            </a:r>
          </a:p>
        </p:txBody>
      </p:sp>
    </p:spTree>
    <p:extLst>
      <p:ext uri="{BB962C8B-B14F-4D97-AF65-F5344CB8AC3E}">
        <p14:creationId xmlns:p14="http://schemas.microsoft.com/office/powerpoint/2010/main" val="95238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91D39A-397C-49DE-9A91-3C3E9C9C682B}"/>
              </a:ext>
            </a:extLst>
          </p:cNvPr>
          <p:cNvSpPr>
            <a:spLocks noGrp="1"/>
          </p:cNvSpPr>
          <p:nvPr>
            <p:ph type="title"/>
          </p:nvPr>
        </p:nvSpPr>
        <p:spPr/>
        <p:txBody>
          <a:bodyPr/>
          <a:lstStyle/>
          <a:p>
            <a:r>
              <a:rPr lang="zh-CN" altLang="en-US" dirty="0"/>
              <a:t>论文信息：</a:t>
            </a:r>
            <a:r>
              <a:rPr lang="en-US" altLang="zh-CN" dirty="0"/>
              <a:t>A</a:t>
            </a:r>
            <a:r>
              <a:rPr lang="zh-CN" altLang="en-US" dirty="0"/>
              <a:t>类会议 </a:t>
            </a:r>
            <a:r>
              <a:rPr lang="en-US" altLang="zh-CN" dirty="0"/>
              <a:t>ICDE</a:t>
            </a:r>
            <a:endParaRPr lang="zh-CN" altLang="en-US" dirty="0"/>
          </a:p>
        </p:txBody>
      </p:sp>
      <p:sp>
        <p:nvSpPr>
          <p:cNvPr id="18" name="Rectangle 13">
            <a:extLst>
              <a:ext uri="{FF2B5EF4-FFF2-40B4-BE49-F238E27FC236}">
                <a16:creationId xmlns:a16="http://schemas.microsoft.com/office/drawing/2014/main" id="{234CB58E-2D20-4C79-A87A-153C70858D7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4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endParaRPr lang="zh-CN" altLang="en-US" sz="200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C0A892A5-EF56-4C8E-B4D6-7CF8E5C5319D}"/>
              </a:ext>
            </a:extLst>
          </p:cNvPr>
          <p:cNvPicPr>
            <a:picLocks noChangeAspect="1"/>
          </p:cNvPicPr>
          <p:nvPr/>
        </p:nvPicPr>
        <p:blipFill>
          <a:blip r:embed="rId2"/>
          <a:stretch>
            <a:fillRect/>
          </a:stretch>
        </p:blipFill>
        <p:spPr>
          <a:xfrm>
            <a:off x="473183" y="1269739"/>
            <a:ext cx="8771380" cy="2850127"/>
          </a:xfrm>
          <a:prstGeom prst="rect">
            <a:avLst/>
          </a:prstGeom>
        </p:spPr>
      </p:pic>
      <p:cxnSp>
        <p:nvCxnSpPr>
          <p:cNvPr id="9" name="直接箭头连接符 8">
            <a:extLst>
              <a:ext uri="{FF2B5EF4-FFF2-40B4-BE49-F238E27FC236}">
                <a16:creationId xmlns:a16="http://schemas.microsoft.com/office/drawing/2014/main" id="{889B31D8-0B4E-4A6B-9D03-044344B259C3}"/>
              </a:ext>
            </a:extLst>
          </p:cNvPr>
          <p:cNvCxnSpPr>
            <a:cxnSpLocks/>
          </p:cNvCxnSpPr>
          <p:nvPr/>
        </p:nvCxnSpPr>
        <p:spPr>
          <a:xfrm flipH="1" flipV="1">
            <a:off x="3129094" y="2961314"/>
            <a:ext cx="1929467" cy="124157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0" name="椭圆 9">
            <a:extLst>
              <a:ext uri="{FF2B5EF4-FFF2-40B4-BE49-F238E27FC236}">
                <a16:creationId xmlns:a16="http://schemas.microsoft.com/office/drawing/2014/main" id="{E8A6B958-D182-4C77-9E87-5FF2BE6BB671}"/>
              </a:ext>
            </a:extLst>
          </p:cNvPr>
          <p:cNvSpPr/>
          <p:nvPr/>
        </p:nvSpPr>
        <p:spPr>
          <a:xfrm>
            <a:off x="947956" y="2667699"/>
            <a:ext cx="2315361" cy="3775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94DC8FDA-1089-4198-BB5A-78F197E16DC6}"/>
              </a:ext>
            </a:extLst>
          </p:cNvPr>
          <p:cNvPicPr>
            <a:picLocks noChangeAspect="1"/>
          </p:cNvPicPr>
          <p:nvPr/>
        </p:nvPicPr>
        <p:blipFill>
          <a:blip r:embed="rId3"/>
          <a:stretch>
            <a:fillRect/>
          </a:stretch>
        </p:blipFill>
        <p:spPr>
          <a:xfrm>
            <a:off x="4337107" y="4286371"/>
            <a:ext cx="7040189" cy="1970579"/>
          </a:xfrm>
          <a:prstGeom prst="rect">
            <a:avLst/>
          </a:prstGeom>
        </p:spPr>
      </p:pic>
    </p:spTree>
    <p:extLst>
      <p:ext uri="{BB962C8B-B14F-4D97-AF65-F5344CB8AC3E}">
        <p14:creationId xmlns:p14="http://schemas.microsoft.com/office/powerpoint/2010/main" val="424104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t="1521" r="54928" b="18544"/>
          <a:stretch/>
        </p:blipFill>
        <p:spPr>
          <a:xfrm flipH="1">
            <a:off x="8688162" y="-198780"/>
            <a:ext cx="2814528" cy="3351486"/>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4814666" y="-2304676"/>
            <a:ext cx="1869984" cy="11506063"/>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3571274" y="2928839"/>
            <a:ext cx="3888761" cy="984329"/>
          </a:xfrm>
          <a:prstGeom prst="rect">
            <a:avLst/>
          </a:prstGeom>
          <a:noFill/>
        </p:spPr>
        <p:txBody>
          <a:bodyPr wrap="none" lIns="0" tIns="0" rIns="0" bIns="0" anchor="ctr" anchorCtr="0">
            <a:normAutofit/>
          </a:bodyPr>
          <a:lstStyle/>
          <a:p>
            <a:r>
              <a:rPr lang="zh-CN" altLang="en-US" sz="5040" dirty="0">
                <a:solidFill>
                  <a:schemeClr val="bg1"/>
                </a:solidFill>
                <a:latin typeface="微软雅黑" panose="020B0503020204020204" pitchFamily="34" charset="-122"/>
                <a:ea typeface="微软雅黑" panose="020B0503020204020204" pitchFamily="34" charset="-122"/>
                <a:cs typeface="+mn-ea"/>
                <a:sym typeface="+mn-lt"/>
              </a:rPr>
              <a:t>       结 论</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15066" y="2608453"/>
            <a:ext cx="1570944" cy="1570944"/>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3200" dirty="0">
                  <a:solidFill>
                    <a:srgbClr val="0066B2"/>
                  </a:solidFill>
                  <a:latin typeface="+mn-lt"/>
                  <a:ea typeface="+mn-ea"/>
                  <a:cs typeface="+mn-ea"/>
                  <a:sym typeface="+mn-lt"/>
                </a:rPr>
                <a:t>04</a:t>
              </a:r>
              <a:endParaRPr lang="zh-CN" altLang="en-US" sz="2800" dirty="0">
                <a:solidFill>
                  <a:srgbClr val="0066B2"/>
                </a:solidFill>
                <a:latin typeface="+mn-lt"/>
                <a:ea typeface="+mn-ea"/>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6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1600" b="1" dirty="0">
                  <a:solidFill>
                    <a:srgbClr val="0066B2"/>
                  </a:solidFill>
                  <a:latin typeface="+mn-lt"/>
                  <a:ea typeface="+mn-ea"/>
                  <a:cs typeface="+mn-ea"/>
                  <a:sym typeface="+mn-lt"/>
                </a:rPr>
                <a:t>PART</a:t>
              </a:r>
              <a:endParaRPr lang="zh-CN" altLang="en-US" sz="1400" dirty="0">
                <a:solidFill>
                  <a:srgbClr val="0066B2"/>
                </a:solidFill>
                <a:latin typeface="+mn-lt"/>
                <a:ea typeface="+mn-ea"/>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62228" y="5701528"/>
            <a:ext cx="2206708" cy="651600"/>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51552" y="5844551"/>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549048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011CF9-BFE5-40CD-AACB-45BBA8C37463}"/>
              </a:ext>
            </a:extLst>
          </p:cNvPr>
          <p:cNvSpPr>
            <a:spLocks noGrp="1"/>
          </p:cNvSpPr>
          <p:nvPr>
            <p:ph type="title"/>
          </p:nvPr>
        </p:nvSpPr>
        <p:spPr/>
        <p:txBody>
          <a:bodyPr/>
          <a:lstStyle/>
          <a:p>
            <a:r>
              <a:rPr lang="zh-CN" altLang="en-US" dirty="0"/>
              <a:t>结论</a:t>
            </a:r>
          </a:p>
        </p:txBody>
      </p:sp>
      <p:grpSp>
        <p:nvGrpSpPr>
          <p:cNvPr id="7" name="Group 60">
            <a:extLst>
              <a:ext uri="{FF2B5EF4-FFF2-40B4-BE49-F238E27FC236}">
                <a16:creationId xmlns:a16="http://schemas.microsoft.com/office/drawing/2014/main" id="{3A5B353B-A600-439C-91E8-AD82E212E939}"/>
              </a:ext>
            </a:extLst>
          </p:cNvPr>
          <p:cNvGrpSpPr/>
          <p:nvPr/>
        </p:nvGrpSpPr>
        <p:grpSpPr>
          <a:xfrm>
            <a:off x="535555" y="1490960"/>
            <a:ext cx="10512871" cy="3992542"/>
            <a:chOff x="782231" y="1073968"/>
            <a:chExt cx="1785817" cy="3168996"/>
          </a:xfrm>
          <a:solidFill>
            <a:srgbClr val="2272AB"/>
          </a:solidFill>
          <a:effectLst/>
        </p:grpSpPr>
        <p:sp>
          <p:nvSpPr>
            <p:cNvPr id="8" name="Rectangle 61">
              <a:extLst>
                <a:ext uri="{FF2B5EF4-FFF2-40B4-BE49-F238E27FC236}">
                  <a16:creationId xmlns:a16="http://schemas.microsoft.com/office/drawing/2014/main" id="{B6228C5B-F55E-4D40-BBE0-6F015B1586C3}"/>
                </a:ext>
              </a:extLst>
            </p:cNvPr>
            <p:cNvSpPr/>
            <p:nvPr/>
          </p:nvSpPr>
          <p:spPr>
            <a:xfrm>
              <a:off x="782231" y="1073969"/>
              <a:ext cx="1785817" cy="2534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43" dirty="0">
                <a:latin typeface="+mn-ea"/>
              </a:endParaRPr>
            </a:p>
          </p:txBody>
        </p:sp>
        <p:sp>
          <p:nvSpPr>
            <p:cNvPr id="9" name="Down Arrow Callout 62">
              <a:extLst>
                <a:ext uri="{FF2B5EF4-FFF2-40B4-BE49-F238E27FC236}">
                  <a16:creationId xmlns:a16="http://schemas.microsoft.com/office/drawing/2014/main" id="{24D14F07-8904-4A5E-A224-2B6567421245}"/>
                </a:ext>
              </a:extLst>
            </p:cNvPr>
            <p:cNvSpPr/>
            <p:nvPr/>
          </p:nvSpPr>
          <p:spPr>
            <a:xfrm>
              <a:off x="782231" y="1073968"/>
              <a:ext cx="1785817" cy="748891"/>
            </a:xfrm>
            <a:prstGeom prst="downArrowCallout">
              <a:avLst>
                <a:gd name="adj1" fmla="val 50000"/>
                <a:gd name="adj2" fmla="val 25000"/>
                <a:gd name="adj3" fmla="val 25000"/>
                <a:gd name="adj4" fmla="val 75000"/>
              </a:avLst>
            </a:prstGeom>
            <a:grpFill/>
            <a:ln w="22225" cap="flat" cmpd="sng">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chemeClr val="bg1"/>
                  </a:solidFill>
                  <a:latin typeface="+mn-ea"/>
                </a:rPr>
                <a:t>结论</a:t>
              </a:r>
              <a:endParaRPr lang="en-US" sz="3600" b="1" dirty="0">
                <a:solidFill>
                  <a:schemeClr val="bg1"/>
                </a:solidFill>
                <a:latin typeface="+mn-ea"/>
              </a:endParaRPr>
            </a:p>
          </p:txBody>
        </p:sp>
        <p:sp>
          <p:nvSpPr>
            <p:cNvPr id="10" name="TextBox 63">
              <a:extLst>
                <a:ext uri="{FF2B5EF4-FFF2-40B4-BE49-F238E27FC236}">
                  <a16:creationId xmlns:a16="http://schemas.microsoft.com/office/drawing/2014/main" id="{FFC09652-B3D7-4BA2-8778-9243033F54FA}"/>
                </a:ext>
              </a:extLst>
            </p:cNvPr>
            <p:cNvSpPr txBox="1"/>
            <p:nvPr/>
          </p:nvSpPr>
          <p:spPr>
            <a:xfrm>
              <a:off x="782231" y="1883111"/>
              <a:ext cx="1785817" cy="2359853"/>
            </a:xfrm>
            <a:prstGeom prst="rect">
              <a:avLst/>
            </a:prstGeom>
            <a:grpFill/>
          </p:spPr>
          <p:txBody>
            <a:bodyPr wrap="square" rtlCol="0">
              <a:spAutoFit/>
            </a:bodyPr>
            <a:lstStyle/>
            <a:p>
              <a:pPr marL="342900" indent="-342900" defTabSz="1152053">
                <a:spcBef>
                  <a:spcPct val="20000"/>
                </a:spcBef>
                <a:buFont typeface="Arial" panose="020B0604020202020204" pitchFamily="34" charset="0"/>
                <a:buChar char="•"/>
                <a:defRPr/>
              </a:pPr>
              <a:endParaRPr lang="en-US" altLang="zh-CN" sz="2400" b="1" dirty="0">
                <a:solidFill>
                  <a:schemeClr val="bg1"/>
                </a:solidFill>
                <a:latin typeface="+mn-ea"/>
              </a:endParaRPr>
            </a:p>
            <a:p>
              <a:pPr marL="342900" indent="-342900" defTabSz="1152053">
                <a:spcBef>
                  <a:spcPct val="20000"/>
                </a:spcBef>
                <a:buFont typeface="Arial" panose="020B0604020202020204" pitchFamily="34" charset="0"/>
                <a:buChar char="•"/>
                <a:defRPr/>
              </a:pPr>
              <a:r>
                <a:rPr lang="zh-CN" altLang="en-US" sz="2400" b="1" dirty="0">
                  <a:solidFill>
                    <a:schemeClr val="bg1"/>
                  </a:solidFill>
                  <a:latin typeface="+mn-ea"/>
                </a:rPr>
                <a:t>在可解释的推荐环境中对用户动态偏好进行建模。基于设计的模型并与几种最新方法相比，可以提高用户项目评分预测的性能，更重要的是，可以根据用户动态偏好提供自适应推荐说明。</a:t>
              </a:r>
              <a:endParaRPr lang="en-US" altLang="zh-CN" sz="2400" b="1" dirty="0">
                <a:solidFill>
                  <a:schemeClr val="bg1"/>
                </a:solidFill>
                <a:latin typeface="+mn-ea"/>
              </a:endParaRPr>
            </a:p>
            <a:p>
              <a:pPr marL="342900" indent="-342900" defTabSz="1152053">
                <a:spcBef>
                  <a:spcPct val="20000"/>
                </a:spcBef>
                <a:buFont typeface="Arial" panose="020B0604020202020204" pitchFamily="34" charset="0"/>
                <a:buChar char="•"/>
                <a:defRPr/>
              </a:pPr>
              <a:endParaRPr lang="en-US" altLang="zh-CN" sz="2400" b="1" dirty="0">
                <a:solidFill>
                  <a:schemeClr val="bg1"/>
                </a:solidFill>
                <a:latin typeface="+mn-ea"/>
              </a:endParaRPr>
            </a:p>
            <a:p>
              <a:pPr marL="342900" indent="-342900" defTabSz="1152053">
                <a:spcBef>
                  <a:spcPct val="20000"/>
                </a:spcBef>
                <a:buFont typeface="Arial" panose="020B0604020202020204" pitchFamily="34" charset="0"/>
                <a:buChar char="•"/>
                <a:defRPr/>
              </a:pPr>
              <a:r>
                <a:rPr lang="zh-CN" altLang="en-US" sz="2400" b="1" dirty="0">
                  <a:solidFill>
                    <a:schemeClr val="bg1"/>
                  </a:solidFill>
                  <a:latin typeface="+mn-ea"/>
                </a:rPr>
                <a:t>通过进行广泛的实验，以证明模型的优越性。</a:t>
              </a:r>
              <a:endParaRPr lang="en-US" altLang="zh-CN" sz="2400" b="1" dirty="0">
                <a:solidFill>
                  <a:schemeClr val="bg1"/>
                </a:solidFill>
                <a:latin typeface="+mn-ea"/>
              </a:endParaRPr>
            </a:p>
            <a:p>
              <a:pPr marL="342900" indent="-342900" defTabSz="1152053">
                <a:spcBef>
                  <a:spcPct val="20000"/>
                </a:spcBef>
                <a:buFont typeface="Arial" panose="020B0604020202020204" pitchFamily="34" charset="0"/>
                <a:buChar char="•"/>
                <a:defRPr/>
              </a:pPr>
              <a:endParaRPr lang="zh-CN" altLang="en-US" sz="2400" b="1" dirty="0">
                <a:solidFill>
                  <a:schemeClr val="bg1"/>
                </a:solidFill>
                <a:latin typeface="+mn-ea"/>
              </a:endParaRPr>
            </a:p>
          </p:txBody>
        </p:sp>
      </p:grpSp>
    </p:spTree>
    <p:extLst>
      <p:ext uri="{BB962C8B-B14F-4D97-AF65-F5344CB8AC3E}">
        <p14:creationId xmlns:p14="http://schemas.microsoft.com/office/powerpoint/2010/main" val="2603561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2696072" y="4209456"/>
            <a:ext cx="6128344" cy="867930"/>
          </a:xfrm>
          <a:prstGeom prst="rect">
            <a:avLst/>
          </a:prstGeom>
          <a:noFill/>
        </p:spPr>
        <p:txBody>
          <a:bodyPr wrap="none" rtlCol="0">
            <a:spAutoFit/>
          </a:bodyPr>
          <a:lstStyle/>
          <a:p>
            <a:pPr algn="ctr"/>
            <a:r>
              <a:rPr lang="zh-CN" altLang="en-US" sz="5040" b="1" spc="756" dirty="0">
                <a:ln w="6350">
                  <a:noFill/>
                </a:ln>
                <a:solidFill>
                  <a:schemeClr val="bg1"/>
                </a:solidFill>
                <a:latin typeface="微软雅黑" panose="020B0503020204020204" pitchFamily="34" charset="-122"/>
                <a:ea typeface="微软雅黑" panose="020B0503020204020204" pitchFamily="34" charset="-122"/>
              </a:rPr>
              <a:t>非常感谢您的聆听</a:t>
            </a:r>
            <a:endParaRPr lang="en-US" altLang="zh-CN" sz="5040" b="1" spc="756" dirty="0">
              <a:ln w="6350">
                <a:noFill/>
              </a:ln>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B9FC72C-7C1F-4041-A48D-68CE34211B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4256" y="1585885"/>
            <a:ext cx="2052237" cy="2004054"/>
          </a:xfrm>
          <a:prstGeom prst="rect">
            <a:avLst/>
          </a:prstGeom>
        </p:spPr>
      </p:pic>
    </p:spTree>
    <p:extLst>
      <p:ext uri="{BB962C8B-B14F-4D97-AF65-F5344CB8AC3E}">
        <p14:creationId xmlns:p14="http://schemas.microsoft.com/office/powerpoint/2010/main" val="1253853916"/>
      </p:ext>
    </p:extLst>
  </p:cSld>
  <p:clrMapOvr>
    <a:masterClrMapping/>
  </p:clrMapOvr>
  <mc:AlternateContent xmlns:mc="http://schemas.openxmlformats.org/markup-compatibility/2006" xmlns:p14="http://schemas.microsoft.com/office/powerpoint/2010/main">
    <mc:Choice Requires="p14">
      <p:transition spd="slow" p14:dur="1600" advTm="0">
        <p14:prism isContent="1" isInverted="1"/>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同侧圆角矩形 2">
            <a:extLst>
              <a:ext uri="{FF2B5EF4-FFF2-40B4-BE49-F238E27FC236}">
                <a16:creationId xmlns:a16="http://schemas.microsoft.com/office/drawing/2014/main" id="{6DD26C00-E8D7-4B21-8B84-7FBDCD40718A}"/>
              </a:ext>
            </a:extLst>
          </p:cNvPr>
          <p:cNvSpPr/>
          <p:nvPr/>
        </p:nvSpPr>
        <p:spPr>
          <a:xfrm rot="16200000">
            <a:off x="2776464" y="1938319"/>
            <a:ext cx="6483429" cy="2606789"/>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29" name="圆角矩形 14">
            <a:extLst>
              <a:ext uri="{FF2B5EF4-FFF2-40B4-BE49-F238E27FC236}">
                <a16:creationId xmlns:a16="http://schemas.microsoft.com/office/drawing/2014/main" id="{9C4CB5D3-434A-4A14-85AA-EFFD70E402EB}"/>
              </a:ext>
            </a:extLst>
          </p:cNvPr>
          <p:cNvSpPr/>
          <p:nvPr/>
        </p:nvSpPr>
        <p:spPr>
          <a:xfrm>
            <a:off x="6649904" y="2472852"/>
            <a:ext cx="3455126" cy="37386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、用数据明确问题</a:t>
            </a:r>
          </a:p>
        </p:txBody>
      </p:sp>
      <p:sp>
        <p:nvSpPr>
          <p:cNvPr id="31" name="圆角矩形 16">
            <a:extLst>
              <a:ext uri="{FF2B5EF4-FFF2-40B4-BE49-F238E27FC236}">
                <a16:creationId xmlns:a16="http://schemas.microsoft.com/office/drawing/2014/main" id="{24F59E6D-CB02-4F07-A543-B806E4B2AA69}"/>
              </a:ext>
            </a:extLst>
          </p:cNvPr>
          <p:cNvSpPr/>
          <p:nvPr/>
        </p:nvSpPr>
        <p:spPr>
          <a:xfrm>
            <a:off x="1819276" y="1792435"/>
            <a:ext cx="3455126" cy="37386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、论文背景及框架介绍</a:t>
            </a:r>
          </a:p>
        </p:txBody>
      </p:sp>
      <p:sp>
        <p:nvSpPr>
          <p:cNvPr id="33" name="圆角矩形 19">
            <a:extLst>
              <a:ext uri="{FF2B5EF4-FFF2-40B4-BE49-F238E27FC236}">
                <a16:creationId xmlns:a16="http://schemas.microsoft.com/office/drawing/2014/main" id="{B476A4A4-B2A1-4A5C-9AF8-CD1CF89D65E7}"/>
              </a:ext>
            </a:extLst>
          </p:cNvPr>
          <p:cNvSpPr/>
          <p:nvPr/>
        </p:nvSpPr>
        <p:spPr>
          <a:xfrm>
            <a:off x="1819276" y="3172319"/>
            <a:ext cx="3455126" cy="37386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微软雅黑" panose="020B0503020204020204" pitchFamily="34" charset="-122"/>
                <a:ea typeface="微软雅黑" panose="020B0503020204020204" pitchFamily="34" charset="-122"/>
              </a:rPr>
              <a:t>3</a:t>
            </a:r>
            <a:r>
              <a:rPr kumimoji="1" lang="zh-CN" altLang="en-US" dirty="0">
                <a:latin typeface="微软雅黑" panose="020B0503020204020204" pitchFamily="34" charset="-122"/>
                <a:ea typeface="微软雅黑" panose="020B0503020204020204" pitchFamily="34" charset="-122"/>
              </a:rPr>
              <a:t>、核心内容</a:t>
            </a:r>
          </a:p>
        </p:txBody>
      </p:sp>
      <p:pic>
        <p:nvPicPr>
          <p:cNvPr id="35" name="图片 34">
            <a:extLst>
              <a:ext uri="{FF2B5EF4-FFF2-40B4-BE49-F238E27FC236}">
                <a16:creationId xmlns:a16="http://schemas.microsoft.com/office/drawing/2014/main" id="{4C1536E1-920F-4C8F-A0E8-DC45744B79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86433" y="5018637"/>
            <a:ext cx="1464791" cy="1464791"/>
          </a:xfrm>
          <a:prstGeom prst="rect">
            <a:avLst/>
          </a:prstGeom>
        </p:spPr>
      </p:pic>
      <p:cxnSp>
        <p:nvCxnSpPr>
          <p:cNvPr id="36" name="直线连接符 23">
            <a:extLst>
              <a:ext uri="{FF2B5EF4-FFF2-40B4-BE49-F238E27FC236}">
                <a16:creationId xmlns:a16="http://schemas.microsoft.com/office/drawing/2014/main" id="{857BC178-56AD-4E02-838A-A9A7B6C85AD0}"/>
              </a:ext>
            </a:extLst>
          </p:cNvPr>
          <p:cNvCxnSpPr>
            <a:cxnSpLocks/>
          </p:cNvCxnSpPr>
          <p:nvPr/>
        </p:nvCxnSpPr>
        <p:spPr>
          <a:xfrm flipV="1">
            <a:off x="6018829" y="0"/>
            <a:ext cx="0" cy="518160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线连接符 27">
            <a:extLst>
              <a:ext uri="{FF2B5EF4-FFF2-40B4-BE49-F238E27FC236}">
                <a16:creationId xmlns:a16="http://schemas.microsoft.com/office/drawing/2014/main" id="{CDDCB8E4-162C-490D-BE77-B25AB97F7BF1}"/>
              </a:ext>
            </a:extLst>
          </p:cNvPr>
          <p:cNvCxnSpPr>
            <a:cxnSpLocks/>
          </p:cNvCxnSpPr>
          <p:nvPr/>
        </p:nvCxnSpPr>
        <p:spPr>
          <a:xfrm flipH="1">
            <a:off x="5274402" y="1982686"/>
            <a:ext cx="732397"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pic>
        <p:nvPicPr>
          <p:cNvPr id="55" name="Picture 2" descr="C:\Users\Administrator\Desktop\png\20169_0000_-----2.png">
            <a:extLst>
              <a:ext uri="{FF2B5EF4-FFF2-40B4-BE49-F238E27FC236}">
                <a16:creationId xmlns:a16="http://schemas.microsoft.com/office/drawing/2014/main" id="{B8310B47-AB7E-42F5-B28A-392E9C920CF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705496" y="251519"/>
            <a:ext cx="1577050" cy="76949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6" name="圆角矩形 19">
            <a:extLst>
              <a:ext uri="{FF2B5EF4-FFF2-40B4-BE49-F238E27FC236}">
                <a16:creationId xmlns:a16="http://schemas.microsoft.com/office/drawing/2014/main" id="{8444A87F-CFB2-4506-800D-E3867921029D}"/>
              </a:ext>
            </a:extLst>
          </p:cNvPr>
          <p:cNvSpPr/>
          <p:nvPr/>
        </p:nvSpPr>
        <p:spPr>
          <a:xfrm>
            <a:off x="6649904" y="3843211"/>
            <a:ext cx="3455126" cy="37386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微软雅黑" panose="020B0503020204020204" pitchFamily="34" charset="-122"/>
                <a:ea typeface="微软雅黑" panose="020B0503020204020204" pitchFamily="34" charset="-122"/>
              </a:rPr>
              <a:t>4</a:t>
            </a:r>
            <a:r>
              <a:rPr kumimoji="1" lang="zh-CN" altLang="en-US" dirty="0">
                <a:latin typeface="微软雅黑" panose="020B0503020204020204" pitchFamily="34" charset="-122"/>
                <a:ea typeface="微软雅黑" panose="020B0503020204020204" pitchFamily="34" charset="-122"/>
              </a:rPr>
              <a:t>、结论</a:t>
            </a:r>
          </a:p>
        </p:txBody>
      </p:sp>
      <p:cxnSp>
        <p:nvCxnSpPr>
          <p:cNvPr id="68" name="直线连接符 25">
            <a:extLst>
              <a:ext uri="{FF2B5EF4-FFF2-40B4-BE49-F238E27FC236}">
                <a16:creationId xmlns:a16="http://schemas.microsoft.com/office/drawing/2014/main" id="{CE8243D0-D2E8-4900-AC50-D4C31A322C85}"/>
              </a:ext>
            </a:extLst>
          </p:cNvPr>
          <p:cNvCxnSpPr>
            <a:cxnSpLocks/>
          </p:cNvCxnSpPr>
          <p:nvPr/>
        </p:nvCxnSpPr>
        <p:spPr>
          <a:xfrm>
            <a:off x="6006798" y="2668587"/>
            <a:ext cx="643106"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cxnSp>
        <p:nvCxnSpPr>
          <p:cNvPr id="69" name="直线连接符 27">
            <a:extLst>
              <a:ext uri="{FF2B5EF4-FFF2-40B4-BE49-F238E27FC236}">
                <a16:creationId xmlns:a16="http://schemas.microsoft.com/office/drawing/2014/main" id="{A9684BDE-D49E-4EBD-AFAD-C9A1FB1BCEBE}"/>
              </a:ext>
            </a:extLst>
          </p:cNvPr>
          <p:cNvCxnSpPr>
            <a:cxnSpLocks/>
          </p:cNvCxnSpPr>
          <p:nvPr/>
        </p:nvCxnSpPr>
        <p:spPr>
          <a:xfrm flipH="1">
            <a:off x="5274402" y="3354488"/>
            <a:ext cx="732397"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cxnSp>
        <p:nvCxnSpPr>
          <p:cNvPr id="70" name="直线连接符 25">
            <a:extLst>
              <a:ext uri="{FF2B5EF4-FFF2-40B4-BE49-F238E27FC236}">
                <a16:creationId xmlns:a16="http://schemas.microsoft.com/office/drawing/2014/main" id="{6F8F2BD3-B664-44F8-897D-6CCB2718C684}"/>
              </a:ext>
            </a:extLst>
          </p:cNvPr>
          <p:cNvCxnSpPr>
            <a:cxnSpLocks/>
          </p:cNvCxnSpPr>
          <p:nvPr/>
        </p:nvCxnSpPr>
        <p:spPr>
          <a:xfrm>
            <a:off x="6006798" y="4040389"/>
            <a:ext cx="643106" cy="0"/>
          </a:xfrm>
          <a:prstGeom prst="line">
            <a:avLst/>
          </a:prstGeom>
          <a:ln w="34925" cap="rnd">
            <a:solidFill>
              <a:schemeClr val="bg1"/>
            </a:solidFill>
            <a:headEnd type="oval" w="lg" len="lg"/>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BC9A6C8A-801B-45FF-ABFF-37EAA9D6FC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 t="11488" r="6264" b="11609"/>
          <a:stretch/>
        </p:blipFill>
        <p:spPr>
          <a:xfrm>
            <a:off x="7322226" y="4409828"/>
            <a:ext cx="3699431" cy="2070348"/>
          </a:xfrm>
          <a:prstGeom prst="rect">
            <a:avLst/>
          </a:prstGeom>
        </p:spPr>
      </p:pic>
      <p:pic>
        <p:nvPicPr>
          <p:cNvPr id="6" name="图片 5">
            <a:extLst>
              <a:ext uri="{FF2B5EF4-FFF2-40B4-BE49-F238E27FC236}">
                <a16:creationId xmlns:a16="http://schemas.microsoft.com/office/drawing/2014/main" id="{315E5DA5-531C-48BD-9CB6-212DB2AFBA6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2" t="11488" r="6264" b="11488"/>
          <a:stretch/>
        </p:blipFill>
        <p:spPr>
          <a:xfrm flipH="1">
            <a:off x="1267971" y="4406574"/>
            <a:ext cx="3455111" cy="2073601"/>
          </a:xfrm>
          <a:prstGeom prst="rect">
            <a:avLst/>
          </a:prstGeom>
        </p:spPr>
      </p:pic>
    </p:spTree>
    <p:extLst>
      <p:ext uri="{BB962C8B-B14F-4D97-AF65-F5344CB8AC3E}">
        <p14:creationId xmlns:p14="http://schemas.microsoft.com/office/powerpoint/2010/main" val="1412715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t="1521" r="54928" b="18544"/>
          <a:stretch/>
        </p:blipFill>
        <p:spPr>
          <a:xfrm flipH="1">
            <a:off x="8688162" y="-198780"/>
            <a:ext cx="2814528" cy="3351486"/>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4814666" y="-2304676"/>
            <a:ext cx="1869984" cy="11506063"/>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3409433" y="2926745"/>
            <a:ext cx="6895989" cy="984329"/>
          </a:xfrm>
          <a:prstGeom prst="rect">
            <a:avLst/>
          </a:prstGeom>
          <a:noFill/>
        </p:spPr>
        <p:txBody>
          <a:bodyPr wrap="none" lIns="0" tIns="0" rIns="0" bIns="0" anchor="ctr" anchorCtr="0">
            <a:normAutofit/>
          </a:bodyPr>
          <a:lstStyle/>
          <a:p>
            <a:r>
              <a:rPr lang="zh-CN" altLang="en-US" sz="5040" dirty="0">
                <a:solidFill>
                  <a:schemeClr val="bg1"/>
                </a:solidFill>
                <a:latin typeface="微软雅黑" panose="020B0503020204020204" pitchFamily="34" charset="-122"/>
                <a:ea typeface="微软雅黑" panose="020B0503020204020204" pitchFamily="34" charset="-122"/>
                <a:cs typeface="+mn-ea"/>
                <a:sym typeface="+mn-lt"/>
              </a:rPr>
              <a:t>论 文 背 景 及 框 架 介 绍</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15066" y="2608453"/>
            <a:ext cx="1570944" cy="1570944"/>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3200" dirty="0">
                  <a:solidFill>
                    <a:srgbClr val="0066B2"/>
                  </a:solidFill>
                  <a:latin typeface="+mn-lt"/>
                  <a:ea typeface="+mn-ea"/>
                  <a:cs typeface="+mn-ea"/>
                  <a:sym typeface="+mn-lt"/>
                </a:rPr>
                <a:t>01</a:t>
              </a:r>
              <a:endParaRPr lang="zh-CN" altLang="en-US" sz="2800" dirty="0">
                <a:solidFill>
                  <a:srgbClr val="0066B2"/>
                </a:solidFill>
                <a:latin typeface="+mn-lt"/>
                <a:ea typeface="+mn-ea"/>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6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1600" b="1" dirty="0">
                  <a:solidFill>
                    <a:srgbClr val="0066B2"/>
                  </a:solidFill>
                  <a:latin typeface="+mn-lt"/>
                  <a:ea typeface="+mn-ea"/>
                  <a:cs typeface="+mn-ea"/>
                  <a:sym typeface="+mn-lt"/>
                </a:rPr>
                <a:t>PART</a:t>
              </a:r>
              <a:endParaRPr lang="zh-CN" altLang="en-US" sz="1400" dirty="0">
                <a:solidFill>
                  <a:srgbClr val="0066B2"/>
                </a:solidFill>
                <a:latin typeface="+mn-lt"/>
                <a:ea typeface="+mn-ea"/>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62228" y="5701528"/>
            <a:ext cx="2206708" cy="651600"/>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51552" y="5844551"/>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479996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论文信息</a:t>
            </a:r>
          </a:p>
        </p:txBody>
      </p:sp>
      <p:graphicFrame>
        <p:nvGraphicFramePr>
          <p:cNvPr id="6" name="图示 5">
            <a:extLst>
              <a:ext uri="{FF2B5EF4-FFF2-40B4-BE49-F238E27FC236}">
                <a16:creationId xmlns:a16="http://schemas.microsoft.com/office/drawing/2014/main" id="{C8BA7A0C-E3BF-4977-A863-B293B0AC091C}"/>
              </a:ext>
            </a:extLst>
          </p:cNvPr>
          <p:cNvGraphicFramePr/>
          <p:nvPr>
            <p:extLst>
              <p:ext uri="{D42A27DB-BD31-4B8C-83A1-F6EECF244321}">
                <p14:modId xmlns:p14="http://schemas.microsoft.com/office/powerpoint/2010/main" val="645220043"/>
              </p:ext>
            </p:extLst>
          </p:nvPr>
        </p:nvGraphicFramePr>
        <p:xfrm>
          <a:off x="-136461" y="2534177"/>
          <a:ext cx="3252080" cy="2150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a:extLst>
              <a:ext uri="{FF2B5EF4-FFF2-40B4-BE49-F238E27FC236}">
                <a16:creationId xmlns:a16="http://schemas.microsoft.com/office/drawing/2014/main" id="{52CC8A1C-98C7-4790-B909-280DD7F8E7F9}"/>
              </a:ext>
            </a:extLst>
          </p:cNvPr>
          <p:cNvSpPr/>
          <p:nvPr/>
        </p:nvSpPr>
        <p:spPr>
          <a:xfrm>
            <a:off x="4949765" y="1252705"/>
            <a:ext cx="1620957" cy="523220"/>
          </a:xfrm>
          <a:prstGeom prst="rect">
            <a:avLst/>
          </a:prstGeom>
        </p:spPr>
        <p:txBody>
          <a:bodyPr wrap="none">
            <a:spAutoFit/>
          </a:bodyPr>
          <a:lstStyle/>
          <a:p>
            <a:r>
              <a:rPr kumimoji="1" lang="zh-CN" altLang="en-US" sz="2800" b="1" dirty="0">
                <a:latin typeface="华文仿宋" panose="02010600040101010101" pitchFamily="2" charset="-122"/>
                <a:ea typeface="华文仿宋" panose="02010600040101010101" pitchFamily="2" charset="-122"/>
              </a:rPr>
              <a:t>前人工作</a:t>
            </a:r>
            <a:endParaRPr kumimoji="1" lang="en-US" altLang="zh-CN" sz="2800" b="1" dirty="0">
              <a:latin typeface="华文仿宋" panose="02010600040101010101" pitchFamily="2" charset="-122"/>
              <a:ea typeface="华文仿宋" panose="02010600040101010101" pitchFamily="2" charset="-122"/>
            </a:endParaRPr>
          </a:p>
        </p:txBody>
      </p:sp>
      <p:sp>
        <p:nvSpPr>
          <p:cNvPr id="10" name="圆角矩形标注 6">
            <a:extLst>
              <a:ext uri="{FF2B5EF4-FFF2-40B4-BE49-F238E27FC236}">
                <a16:creationId xmlns:a16="http://schemas.microsoft.com/office/drawing/2014/main" id="{0CAC9496-6BC3-4C40-8275-0E376E169A07}"/>
              </a:ext>
            </a:extLst>
          </p:cNvPr>
          <p:cNvSpPr/>
          <p:nvPr/>
        </p:nvSpPr>
        <p:spPr>
          <a:xfrm>
            <a:off x="4460420" y="2273990"/>
            <a:ext cx="4415132" cy="1104476"/>
          </a:xfrm>
          <a:prstGeom prst="wedgeRoundRectCallout">
            <a:avLst>
              <a:gd name="adj1" fmla="val -93324"/>
              <a:gd name="adj2" fmla="val 30336"/>
              <a:gd name="adj3" fmla="val 16667"/>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sz="1800" dirty="0"/>
              <a:t>EFM</a:t>
            </a:r>
            <a:r>
              <a:rPr lang="zh-CN" altLang="en-US" sz="1800" dirty="0"/>
              <a:t>（</a:t>
            </a:r>
            <a:r>
              <a:rPr lang="en-US" altLang="zh-CN" sz="1800" dirty="0"/>
              <a:t>Zhang </a:t>
            </a:r>
            <a:r>
              <a:rPr lang="zh-CN" altLang="en-US" sz="1800" dirty="0"/>
              <a:t>等人，</a:t>
            </a:r>
            <a:r>
              <a:rPr lang="en-US" altLang="zh-CN" sz="1800" dirty="0"/>
              <a:t>2014</a:t>
            </a:r>
            <a:r>
              <a:rPr lang="zh-CN" altLang="en-US" sz="1800" dirty="0"/>
              <a:t>）解释了通过将从评论信息中学到的 用户所关心的功能，填充到预定义模板中来进行推荐。 </a:t>
            </a:r>
            <a:endParaRPr kumimoji="1" lang="zh-CN" altLang="en-US"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1" name="圆角矩形标注 6">
            <a:extLst>
              <a:ext uri="{FF2B5EF4-FFF2-40B4-BE49-F238E27FC236}">
                <a16:creationId xmlns:a16="http://schemas.microsoft.com/office/drawing/2014/main" id="{D2D8CFAC-021F-42CE-8369-15CE48476E90}"/>
              </a:ext>
            </a:extLst>
          </p:cNvPr>
          <p:cNvSpPr/>
          <p:nvPr/>
        </p:nvSpPr>
        <p:spPr>
          <a:xfrm>
            <a:off x="5198651" y="3573406"/>
            <a:ext cx="4415132" cy="1104476"/>
          </a:xfrm>
          <a:prstGeom prst="wedgeRoundRectCallout">
            <a:avLst>
              <a:gd name="adj1" fmla="val -107954"/>
              <a:gd name="adj2" fmla="val -28908"/>
              <a:gd name="adj3" fmla="val 16667"/>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sz="1800" dirty="0"/>
              <a:t>LRPPM</a:t>
            </a:r>
            <a:r>
              <a:rPr lang="zh-CN" altLang="en-US" sz="1800" dirty="0"/>
              <a:t>（</a:t>
            </a:r>
            <a:r>
              <a:rPr lang="en-US" altLang="zh-CN" sz="1800" dirty="0"/>
              <a:t>Chen et al.2016b</a:t>
            </a:r>
            <a:r>
              <a:rPr lang="zh-CN" altLang="en-US" sz="1800" dirty="0"/>
              <a:t>）和 </a:t>
            </a:r>
            <a:r>
              <a:rPr lang="en-US" altLang="zh-CN" sz="1800" dirty="0"/>
              <a:t>MTER</a:t>
            </a:r>
            <a:r>
              <a:rPr lang="zh-CN" altLang="en-US" sz="1800" dirty="0"/>
              <a:t>（</a:t>
            </a:r>
            <a:r>
              <a:rPr lang="en-US" altLang="zh-CN" sz="1800" dirty="0"/>
              <a:t>Wang et al</a:t>
            </a:r>
            <a:r>
              <a:rPr lang="zh-CN" altLang="en-US" sz="1800" dirty="0"/>
              <a:t>。</a:t>
            </a:r>
            <a:r>
              <a:rPr lang="en-US" altLang="zh-CN" sz="1800" dirty="0"/>
              <a:t>2018</a:t>
            </a:r>
            <a:r>
              <a:rPr lang="zh-CN" altLang="en-US" sz="1800" dirty="0"/>
              <a:t>）扩展了 </a:t>
            </a:r>
            <a:r>
              <a:rPr lang="en-US" altLang="zh-CN" sz="1800" dirty="0"/>
              <a:t>EFM</a:t>
            </a:r>
            <a:r>
              <a:rPr lang="zh-CN" altLang="en-US" sz="1800" dirty="0"/>
              <a:t>，以基于张量分解这一技术来更准确的对用户的 特征进行解析。 </a:t>
            </a:r>
            <a:endParaRPr kumimoji="1" lang="zh-CN" altLang="en-US"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2" name="圆角矩形标注 6">
            <a:extLst>
              <a:ext uri="{FF2B5EF4-FFF2-40B4-BE49-F238E27FC236}">
                <a16:creationId xmlns:a16="http://schemas.microsoft.com/office/drawing/2014/main" id="{A4670FBC-BE8F-4806-8F8C-6E799BEC09E0}"/>
              </a:ext>
            </a:extLst>
          </p:cNvPr>
          <p:cNvSpPr/>
          <p:nvPr/>
        </p:nvSpPr>
        <p:spPr>
          <a:xfrm>
            <a:off x="4302427" y="4897816"/>
            <a:ext cx="4415132" cy="1104476"/>
          </a:xfrm>
          <a:prstGeom prst="wedgeRoundRectCallout">
            <a:avLst>
              <a:gd name="adj1" fmla="val -91994"/>
              <a:gd name="adj2" fmla="val -98027"/>
              <a:gd name="adj3" fmla="val 16667"/>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en-US" altLang="zh-CN" sz="1800" dirty="0"/>
              <a:t>NARRE</a:t>
            </a:r>
            <a:r>
              <a:rPr lang="zh-CN" altLang="en-US" sz="1800" dirty="0"/>
              <a:t>（</a:t>
            </a:r>
            <a:r>
              <a:rPr lang="en-US" altLang="zh-CN" sz="1800" dirty="0"/>
              <a:t>Chen et al</a:t>
            </a:r>
            <a:r>
              <a:rPr lang="zh-CN" altLang="en-US" sz="1800" dirty="0"/>
              <a:t>。</a:t>
            </a:r>
            <a:r>
              <a:rPr lang="en-US" altLang="zh-CN" sz="1800" dirty="0"/>
              <a:t>2018a</a:t>
            </a:r>
            <a:r>
              <a:rPr lang="zh-CN" altLang="en-US" sz="1800" dirty="0"/>
              <a:t>）利用注意力机制提取有价值的项目评论， 以解释评级预测过程。 </a:t>
            </a:r>
            <a:endParaRPr kumimoji="1" lang="zh-CN" altLang="en-US" sz="1800" b="1" dirty="0">
              <a:solidFill>
                <a:schemeClr val="accent3">
                  <a:lumMod val="50000"/>
                </a:schemeClr>
              </a:solidFill>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652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论文信息</a:t>
            </a:r>
          </a:p>
        </p:txBody>
      </p:sp>
      <p:graphicFrame>
        <p:nvGraphicFramePr>
          <p:cNvPr id="6" name="图示 5">
            <a:extLst>
              <a:ext uri="{FF2B5EF4-FFF2-40B4-BE49-F238E27FC236}">
                <a16:creationId xmlns:a16="http://schemas.microsoft.com/office/drawing/2014/main" id="{C8BA7A0C-E3BF-4977-A863-B293B0AC091C}"/>
              </a:ext>
            </a:extLst>
          </p:cNvPr>
          <p:cNvGraphicFramePr/>
          <p:nvPr>
            <p:extLst>
              <p:ext uri="{D42A27DB-BD31-4B8C-83A1-F6EECF244321}">
                <p14:modId xmlns:p14="http://schemas.microsoft.com/office/powerpoint/2010/main" val="1275038425"/>
              </p:ext>
            </p:extLst>
          </p:nvPr>
        </p:nvGraphicFramePr>
        <p:xfrm>
          <a:off x="0" y="1138362"/>
          <a:ext cx="2600629" cy="1587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a:extLst>
              <a:ext uri="{FF2B5EF4-FFF2-40B4-BE49-F238E27FC236}">
                <a16:creationId xmlns:a16="http://schemas.microsoft.com/office/drawing/2014/main" id="{DA84A99D-618D-4D4F-A441-2C53284DE62F}"/>
              </a:ext>
            </a:extLst>
          </p:cNvPr>
          <p:cNvSpPr txBox="1"/>
          <p:nvPr/>
        </p:nvSpPr>
        <p:spPr>
          <a:xfrm>
            <a:off x="2181138" y="2340528"/>
            <a:ext cx="8699383" cy="2677656"/>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mn-ea"/>
              </a:rPr>
              <a:t>它们中的大多数将用户视为为静态潜在矢量。</a:t>
            </a:r>
            <a:endParaRPr lang="en-US" altLang="zh-CN" sz="2400" dirty="0">
              <a:latin typeface="+mn-ea"/>
            </a:endParaRPr>
          </a:p>
          <a:p>
            <a:pPr marL="342900" indent="-342900">
              <a:buFont typeface="Arial" panose="020B0604020202020204" pitchFamily="34" charset="0"/>
              <a:buChar char="•"/>
            </a:pPr>
            <a:endParaRPr lang="en-US" altLang="zh-CN" sz="2400" dirty="0">
              <a:latin typeface="+mn-ea"/>
            </a:endParaRPr>
          </a:p>
          <a:p>
            <a:pPr marL="342900" indent="-342900">
              <a:buFont typeface="Arial" panose="020B0604020202020204" pitchFamily="34" charset="0"/>
              <a:buChar char="•"/>
            </a:pPr>
            <a:endParaRPr lang="en-US" altLang="zh-CN" sz="2400" dirty="0">
              <a:latin typeface="+mn-ea"/>
            </a:endParaRPr>
          </a:p>
          <a:p>
            <a:pPr marL="342900" indent="-342900">
              <a:buFont typeface="Arial" panose="020B0604020202020204" pitchFamily="34" charset="0"/>
              <a:buChar char="•"/>
            </a:pPr>
            <a:endParaRPr lang="en-US" altLang="zh-CN" sz="2400" dirty="0">
              <a:latin typeface="+mn-ea"/>
            </a:endParaRPr>
          </a:p>
          <a:p>
            <a:pPr marL="342900" indent="-342900">
              <a:buFont typeface="Arial" panose="020B0604020202020204" pitchFamily="34" charset="0"/>
              <a:buChar char="•"/>
            </a:pPr>
            <a:endParaRPr lang="en-US" altLang="zh-CN" sz="2400" dirty="0">
              <a:latin typeface="+mn-ea"/>
            </a:endParaRPr>
          </a:p>
          <a:p>
            <a:pPr marL="285750" indent="-285750">
              <a:buFont typeface="Arial" panose="020B0604020202020204" pitchFamily="34" charset="0"/>
              <a:buChar char="•"/>
            </a:pPr>
            <a:r>
              <a:rPr lang="zh-CN" altLang="en-US" sz="2400" dirty="0">
                <a:latin typeface="+mn-ea"/>
              </a:rPr>
              <a:t>这些模型提供的解释通常是不变的，在满足真实场景中用户的实际动态偏好方面效果并不理想。</a:t>
            </a:r>
          </a:p>
        </p:txBody>
      </p:sp>
      <p:sp>
        <p:nvSpPr>
          <p:cNvPr id="10" name="圆角矩形标注 6">
            <a:extLst>
              <a:ext uri="{FF2B5EF4-FFF2-40B4-BE49-F238E27FC236}">
                <a16:creationId xmlns:a16="http://schemas.microsoft.com/office/drawing/2014/main" id="{FE252053-DBD5-4808-A1CF-E5E5F5C6B383}"/>
              </a:ext>
            </a:extLst>
          </p:cNvPr>
          <p:cNvSpPr/>
          <p:nvPr/>
        </p:nvSpPr>
        <p:spPr>
          <a:xfrm>
            <a:off x="6309429" y="5018184"/>
            <a:ext cx="4671759" cy="1396967"/>
          </a:xfrm>
          <a:prstGeom prst="wedgeRoundRectCallout">
            <a:avLst>
              <a:gd name="adj1" fmla="val -29542"/>
              <a:gd name="adj2" fmla="val -67878"/>
              <a:gd name="adj3" fmla="val 16667"/>
            </a:avLst>
          </a:prstGeom>
          <a:ln>
            <a:solidFill>
              <a:schemeClr val="bg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sz="1600" dirty="0"/>
              <a:t>例如，用户可能在一开始就更在乎袜子的透气性，可一段时间后，由于天气开始变冷，她可能转而对保暖变得更加感兴趣。说明和用户偏好之间的不匹配可能会降低客户对推荐系统的满意度、信心和信任度。</a:t>
            </a:r>
            <a:endParaRPr kumimoji="1" lang="zh-CN" altLang="en-US" sz="16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1" name="圆角矩形标注 5">
            <a:extLst>
              <a:ext uri="{FF2B5EF4-FFF2-40B4-BE49-F238E27FC236}">
                <a16:creationId xmlns:a16="http://schemas.microsoft.com/office/drawing/2014/main" id="{3C45096A-592F-41A8-B52E-C712A3C47841}"/>
              </a:ext>
            </a:extLst>
          </p:cNvPr>
          <p:cNvSpPr/>
          <p:nvPr/>
        </p:nvSpPr>
        <p:spPr>
          <a:xfrm>
            <a:off x="172608" y="3072694"/>
            <a:ext cx="3929609" cy="1012745"/>
          </a:xfrm>
          <a:prstGeom prst="wedgeRoundRectCallout">
            <a:avLst>
              <a:gd name="adj1" fmla="val 74138"/>
              <a:gd name="adj2" fmla="val -70743"/>
              <a:gd name="adj3" fmla="val 16667"/>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sz="1600" dirty="0"/>
              <a:t>根据先前的大量研究（</a:t>
            </a:r>
            <a:r>
              <a:rPr lang="en-US" altLang="zh-CN" sz="1600" dirty="0"/>
              <a:t>Tang </a:t>
            </a:r>
            <a:r>
              <a:rPr lang="zh-CN" altLang="en-US" sz="1600" dirty="0"/>
              <a:t>和 </a:t>
            </a:r>
            <a:r>
              <a:rPr lang="en-US" altLang="zh-CN" sz="1600" dirty="0"/>
              <a:t>Wang 2018; </a:t>
            </a:r>
            <a:r>
              <a:rPr lang="en-US" altLang="zh-CN" sz="1600" dirty="0" err="1"/>
              <a:t>Hidasi</a:t>
            </a:r>
            <a:r>
              <a:rPr lang="en-US" altLang="zh-CN" sz="1600" dirty="0"/>
              <a:t> </a:t>
            </a:r>
            <a:r>
              <a:rPr lang="zh-CN" altLang="en-US" sz="1600" dirty="0"/>
              <a:t>等人 </a:t>
            </a:r>
            <a:r>
              <a:rPr lang="en-US" altLang="zh-CN" sz="1600" dirty="0"/>
              <a:t>2016</a:t>
            </a:r>
            <a:r>
              <a:rPr lang="zh-CN" altLang="en-US" sz="1600" dirty="0"/>
              <a:t>）可知，他们无法在可解释的推荐范围内捕获用户的动态偏好</a:t>
            </a:r>
          </a:p>
        </p:txBody>
      </p:sp>
    </p:spTree>
    <p:extLst>
      <p:ext uri="{BB962C8B-B14F-4D97-AF65-F5344CB8AC3E}">
        <p14:creationId xmlns:p14="http://schemas.microsoft.com/office/powerpoint/2010/main" val="7596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论文信息</a:t>
            </a:r>
          </a:p>
        </p:txBody>
      </p:sp>
      <p:graphicFrame>
        <p:nvGraphicFramePr>
          <p:cNvPr id="6" name="图示 5">
            <a:extLst>
              <a:ext uri="{FF2B5EF4-FFF2-40B4-BE49-F238E27FC236}">
                <a16:creationId xmlns:a16="http://schemas.microsoft.com/office/drawing/2014/main" id="{C8BA7A0C-E3BF-4977-A863-B293B0AC091C}"/>
              </a:ext>
            </a:extLst>
          </p:cNvPr>
          <p:cNvGraphicFramePr/>
          <p:nvPr>
            <p:extLst>
              <p:ext uri="{D42A27DB-BD31-4B8C-83A1-F6EECF244321}">
                <p14:modId xmlns:p14="http://schemas.microsoft.com/office/powerpoint/2010/main" val="534346924"/>
              </p:ext>
            </p:extLst>
          </p:nvPr>
        </p:nvGraphicFramePr>
        <p:xfrm>
          <a:off x="568213" y="1150881"/>
          <a:ext cx="2221628" cy="1577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圆角矩形标注 5">
            <a:extLst>
              <a:ext uri="{FF2B5EF4-FFF2-40B4-BE49-F238E27FC236}">
                <a16:creationId xmlns:a16="http://schemas.microsoft.com/office/drawing/2014/main" id="{980D35B4-3FF3-4A93-8AD1-6B3C00DE1551}"/>
              </a:ext>
            </a:extLst>
          </p:cNvPr>
          <p:cNvSpPr/>
          <p:nvPr/>
        </p:nvSpPr>
        <p:spPr>
          <a:xfrm>
            <a:off x="0" y="2913226"/>
            <a:ext cx="2021747" cy="2137817"/>
          </a:xfrm>
          <a:prstGeom prst="wedgeRoundRectCallout">
            <a:avLst>
              <a:gd name="adj1" fmla="val 82852"/>
              <a:gd name="adj2" fmla="val -78591"/>
              <a:gd name="adj3" fmla="val 16667"/>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sz="1400" dirty="0"/>
              <a:t>例如，用户倾向于在短时间内拥有相似的偏好， 而较大的时间间隔可能会带来更多的改变用户关注点的机会（</a:t>
            </a:r>
            <a:r>
              <a:rPr lang="en-US" altLang="zh-CN" sz="1400" dirty="0"/>
              <a:t>Zhu </a:t>
            </a:r>
            <a:r>
              <a:rPr lang="zh-CN" altLang="en-US" sz="1400" dirty="0"/>
              <a:t>等人，</a:t>
            </a:r>
            <a:r>
              <a:rPr lang="en-US" altLang="zh-CN" sz="1400" dirty="0"/>
              <a:t>2017</a:t>
            </a:r>
            <a:r>
              <a:rPr lang="zh-CN" altLang="en-US" sz="1400" dirty="0"/>
              <a:t>）。</a:t>
            </a:r>
            <a:endParaRPr lang="en-US" altLang="zh-CN" sz="1400" dirty="0"/>
          </a:p>
          <a:p>
            <a:pPr algn="just"/>
            <a:endParaRPr kumimoji="1" lang="zh-CN" altLang="en-US" sz="2000" b="1" dirty="0">
              <a:solidFill>
                <a:schemeClr val="accent3">
                  <a:lumMod val="75000"/>
                </a:schemeClr>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8D95DCAA-E903-4A05-9E65-C60DA7E27C2C}"/>
              </a:ext>
            </a:extLst>
          </p:cNvPr>
          <p:cNvSpPr txBox="1"/>
          <p:nvPr/>
        </p:nvSpPr>
        <p:spPr>
          <a:xfrm>
            <a:off x="2147978" y="1741328"/>
            <a:ext cx="8804297" cy="34949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选择门控循环单元（</a:t>
            </a:r>
            <a:r>
              <a:rPr lang="en-US" altLang="zh-CN" dirty="0"/>
              <a:t>GRU</a:t>
            </a:r>
            <a:r>
              <a:rPr lang="zh-CN" altLang="en-US" dirty="0"/>
              <a:t>）作为捕获用户动态偏好的基本体系结构。 </a:t>
            </a:r>
            <a:r>
              <a:rPr lang="en-US" altLang="zh-CN" dirty="0"/>
              <a:t>GRU </a:t>
            </a:r>
            <a:r>
              <a:rPr lang="zh-CN" altLang="en-US" dirty="0"/>
              <a:t>的核心在于它可以在不考虑两个连续步骤之间的时间间隔信息的情况下完成对序列的建模。</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通过添加时间门来修改传统的 </a:t>
            </a:r>
            <a:r>
              <a:rPr lang="en-US" altLang="zh-CN" dirty="0"/>
              <a:t>GRU</a:t>
            </a:r>
            <a:r>
              <a:rPr lang="zh-CN" altLang="en-US" dirty="0"/>
              <a:t>，使其更适用于个性化推荐领域。 为此，我们基于句子级卷积神经网络（</a:t>
            </a:r>
            <a:r>
              <a:rPr lang="en-US" altLang="zh-CN" dirty="0"/>
              <a:t>CNN</a:t>
            </a:r>
            <a:r>
              <a:rPr lang="zh-CN" altLang="en-US" dirty="0"/>
              <a:t>）从评论信息中提取项目属性。</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采用“个性化关注机制”来合并不同的审阅信息，以解决用户（谁）的问题。</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基于上述设计，可以预测用户对商品的关注程度，并根据用户当前的喜好突出显示有价值的 评论信息，并基于预测完成解释。 </a:t>
            </a:r>
          </a:p>
        </p:txBody>
      </p:sp>
    </p:spTree>
    <p:extLst>
      <p:ext uri="{BB962C8B-B14F-4D97-AF65-F5344CB8AC3E}">
        <p14:creationId xmlns:p14="http://schemas.microsoft.com/office/powerpoint/2010/main" val="182646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D6F5ECCF-279B-4339-95F7-2099B1ADE9FC}"/>
              </a:ext>
            </a:extLst>
          </p:cNvPr>
          <p:cNvPicPr>
            <a:picLocks/>
          </p:cNvPicPr>
          <p:nvPr/>
        </p:nvPicPr>
        <p:blipFill rotWithShape="1">
          <a:blip r:embed="rId2" cstate="screen">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1" t="1521" r="54928" b="18544"/>
          <a:stretch/>
        </p:blipFill>
        <p:spPr>
          <a:xfrm flipH="1">
            <a:off x="8688162" y="-198780"/>
            <a:ext cx="2814528" cy="3351486"/>
          </a:xfrm>
          <a:prstGeom prst="rect">
            <a:avLst/>
          </a:prstGeom>
        </p:spPr>
      </p:pic>
      <p:sp>
        <p:nvSpPr>
          <p:cNvPr id="31" name="同侧圆角矩形 2">
            <a:extLst>
              <a:ext uri="{FF2B5EF4-FFF2-40B4-BE49-F238E27FC236}">
                <a16:creationId xmlns:a16="http://schemas.microsoft.com/office/drawing/2014/main" id="{C50FCFB3-862F-436B-95FE-F3B08BD8A337}"/>
              </a:ext>
            </a:extLst>
          </p:cNvPr>
          <p:cNvSpPr/>
          <p:nvPr/>
        </p:nvSpPr>
        <p:spPr>
          <a:xfrm rot="16200000">
            <a:off x="4814666" y="-2304676"/>
            <a:ext cx="1869984" cy="11506063"/>
          </a:xfrm>
          <a:prstGeom prst="round2SameRect">
            <a:avLst>
              <a:gd name="adj1" fmla="val 0"/>
              <a:gd name="adj2" fmla="val 0"/>
            </a:avLst>
          </a:prstGeom>
          <a:solidFill>
            <a:srgbClr val="006FB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Arial"/>
              <a:ea typeface="思源黑体 CN Normal"/>
              <a:cs typeface="+mn-cs"/>
            </a:endParaRPr>
          </a:p>
        </p:txBody>
      </p:sp>
      <p:sp>
        <p:nvSpPr>
          <p:cNvPr id="12" name="TextBox 46">
            <a:extLst>
              <a:ext uri="{FF2B5EF4-FFF2-40B4-BE49-F238E27FC236}">
                <a16:creationId xmlns:a16="http://schemas.microsoft.com/office/drawing/2014/main" id="{8B30EFB7-580A-437D-B974-EC8A0081CC24}"/>
              </a:ext>
            </a:extLst>
          </p:cNvPr>
          <p:cNvSpPr txBox="1"/>
          <p:nvPr/>
        </p:nvSpPr>
        <p:spPr>
          <a:xfrm>
            <a:off x="4004450" y="2950611"/>
            <a:ext cx="5654180" cy="984329"/>
          </a:xfrm>
          <a:prstGeom prst="rect">
            <a:avLst/>
          </a:prstGeom>
          <a:noFill/>
        </p:spPr>
        <p:txBody>
          <a:bodyPr wrap="none" lIns="0" tIns="0" rIns="0" bIns="0" anchor="ctr" anchorCtr="0">
            <a:normAutofit/>
          </a:bodyPr>
          <a:lstStyle/>
          <a:p>
            <a:r>
              <a:rPr lang="zh-CN" altLang="en-US" sz="5040" dirty="0">
                <a:solidFill>
                  <a:schemeClr val="bg1"/>
                </a:solidFill>
                <a:latin typeface="微软雅黑" panose="020B0503020204020204" pitchFamily="34" charset="-122"/>
                <a:ea typeface="微软雅黑" panose="020B0503020204020204" pitchFamily="34" charset="-122"/>
                <a:cs typeface="+mn-ea"/>
                <a:sym typeface="+mn-lt"/>
              </a:rPr>
              <a:t>用 数 据 明 确 问 题</a:t>
            </a:r>
          </a:p>
        </p:txBody>
      </p:sp>
      <p:grpSp>
        <p:nvGrpSpPr>
          <p:cNvPr id="26" name="组合 25">
            <a:extLst>
              <a:ext uri="{FF2B5EF4-FFF2-40B4-BE49-F238E27FC236}">
                <a16:creationId xmlns:a16="http://schemas.microsoft.com/office/drawing/2014/main" id="{3A76BE62-89E5-40FD-9F92-BFAA5684E02B}"/>
              </a:ext>
            </a:extLst>
          </p:cNvPr>
          <p:cNvGrpSpPr/>
          <p:nvPr/>
        </p:nvGrpSpPr>
        <p:grpSpPr>
          <a:xfrm>
            <a:off x="1215066" y="2608453"/>
            <a:ext cx="1570944" cy="1570944"/>
            <a:chOff x="1125339" y="786043"/>
            <a:chExt cx="2454044" cy="2454044"/>
          </a:xfrm>
        </p:grpSpPr>
        <p:sp>
          <p:nvSpPr>
            <p:cNvPr id="10" name="菱形 9">
              <a:extLst>
                <a:ext uri="{FF2B5EF4-FFF2-40B4-BE49-F238E27FC236}">
                  <a16:creationId xmlns:a16="http://schemas.microsoft.com/office/drawing/2014/main" id="{0235C214-DD41-4164-A79C-B69227326A69}"/>
                </a:ext>
              </a:extLst>
            </p:cNvPr>
            <p:cNvSpPr/>
            <p:nvPr/>
          </p:nvSpPr>
          <p:spPr>
            <a:xfrm>
              <a:off x="1125339" y="786043"/>
              <a:ext cx="2454044" cy="2454044"/>
            </a:xfrm>
            <a:prstGeom prst="diamond">
              <a:avLst/>
            </a:prstGeom>
            <a:gradFill>
              <a:gsLst>
                <a:gs pos="0">
                  <a:srgbClr val="FFFFFF"/>
                </a:gs>
                <a:gs pos="51000">
                  <a:srgbClr val="F1F3F2"/>
                </a:gs>
                <a:gs pos="100000">
                  <a:srgbClr val="B2B2B2"/>
                </a:gs>
              </a:gsLst>
              <a:lin ang="18900000" scaled="0"/>
            </a:gra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cs typeface="+mn-ea"/>
                <a:sym typeface="+mn-lt"/>
              </a:endParaRPr>
            </a:p>
          </p:txBody>
        </p:sp>
        <p:sp>
          <p:nvSpPr>
            <p:cNvPr id="14" name="TextBox 6">
              <a:extLst>
                <a:ext uri="{FF2B5EF4-FFF2-40B4-BE49-F238E27FC236}">
                  <a16:creationId xmlns:a16="http://schemas.microsoft.com/office/drawing/2014/main" id="{3C02D20F-2DE6-4B94-B043-C380076A5E44}"/>
                </a:ext>
              </a:extLst>
            </p:cNvPr>
            <p:cNvSpPr txBox="1">
              <a:spLocks noChangeArrowheads="1"/>
            </p:cNvSpPr>
            <p:nvPr/>
          </p:nvSpPr>
          <p:spPr bwMode="auto">
            <a:xfrm>
              <a:off x="1472746" y="1613882"/>
              <a:ext cx="1827555" cy="95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3200" dirty="0">
                  <a:solidFill>
                    <a:srgbClr val="0066B2"/>
                  </a:solidFill>
                  <a:latin typeface="+mn-lt"/>
                  <a:ea typeface="+mn-ea"/>
                  <a:cs typeface="+mn-ea"/>
                  <a:sym typeface="+mn-lt"/>
                </a:rPr>
                <a:t>02</a:t>
              </a:r>
              <a:endParaRPr lang="zh-CN" altLang="en-US" sz="2800" dirty="0">
                <a:solidFill>
                  <a:srgbClr val="0066B2"/>
                </a:solidFill>
                <a:latin typeface="+mn-lt"/>
                <a:ea typeface="+mn-ea"/>
                <a:cs typeface="+mn-ea"/>
                <a:sym typeface="+mn-lt"/>
              </a:endParaRPr>
            </a:p>
          </p:txBody>
        </p:sp>
        <p:sp>
          <p:nvSpPr>
            <p:cNvPr id="15" name="TextBox 6">
              <a:extLst>
                <a:ext uri="{FF2B5EF4-FFF2-40B4-BE49-F238E27FC236}">
                  <a16:creationId xmlns:a16="http://schemas.microsoft.com/office/drawing/2014/main" id="{A5BB311B-B218-4F91-89DE-AD1037838661}"/>
                </a:ext>
              </a:extLst>
            </p:cNvPr>
            <p:cNvSpPr txBox="1">
              <a:spLocks noChangeArrowheads="1"/>
            </p:cNvSpPr>
            <p:nvPr/>
          </p:nvSpPr>
          <p:spPr bwMode="auto">
            <a:xfrm>
              <a:off x="1556902" y="1303710"/>
              <a:ext cx="1659241" cy="56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5203" tIns="57602" rIns="115203" bIns="57602" numCol="1" anchor="t" anchorCtr="0" compatLnSpc="1">
              <a:prstTxWarp prst="textNoShape">
                <a:avLst/>
              </a:prstTxWarp>
              <a:spAutoFit/>
            </a:bodyPr>
            <a:lstStyle/>
            <a:p>
              <a:pPr algn="ctr" defTabSz="1152053"/>
              <a:r>
                <a:rPr lang="en-US" altLang="zh-CN" sz="1600" b="1" dirty="0">
                  <a:solidFill>
                    <a:srgbClr val="0066B2"/>
                  </a:solidFill>
                  <a:latin typeface="+mn-lt"/>
                  <a:ea typeface="+mn-ea"/>
                  <a:cs typeface="+mn-ea"/>
                  <a:sym typeface="+mn-lt"/>
                </a:rPr>
                <a:t>PART</a:t>
              </a:r>
              <a:endParaRPr lang="zh-CN" altLang="en-US" sz="1400" dirty="0">
                <a:solidFill>
                  <a:srgbClr val="0066B2"/>
                </a:solidFill>
                <a:latin typeface="+mn-lt"/>
                <a:ea typeface="+mn-ea"/>
                <a:cs typeface="+mn-ea"/>
                <a:sym typeface="+mn-lt"/>
              </a:endParaRPr>
            </a:p>
          </p:txBody>
        </p:sp>
      </p:grpSp>
      <p:pic>
        <p:nvPicPr>
          <p:cNvPr id="19" name="图片 18">
            <a:extLst>
              <a:ext uri="{FF2B5EF4-FFF2-40B4-BE49-F238E27FC236}">
                <a16:creationId xmlns:a16="http://schemas.microsoft.com/office/drawing/2014/main" id="{2F0F9808-DAD2-4DDA-98E3-5C64F90276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62228" y="5701528"/>
            <a:ext cx="2206708" cy="651600"/>
          </a:xfrm>
          <a:prstGeom prst="rect">
            <a:avLst/>
          </a:prstGeom>
        </p:spPr>
      </p:pic>
      <p:sp>
        <p:nvSpPr>
          <p:cNvPr id="21" name="文本框 20">
            <a:extLst>
              <a:ext uri="{FF2B5EF4-FFF2-40B4-BE49-F238E27FC236}">
                <a16:creationId xmlns:a16="http://schemas.microsoft.com/office/drawing/2014/main" id="{0DCB6881-9040-4008-863E-2BF4E6AC6D54}"/>
              </a:ext>
            </a:extLst>
          </p:cNvPr>
          <p:cNvSpPr txBox="1"/>
          <p:nvPr/>
        </p:nvSpPr>
        <p:spPr>
          <a:xfrm>
            <a:off x="251552" y="5844551"/>
            <a:ext cx="2391114" cy="338554"/>
          </a:xfrm>
          <a:prstGeom prst="rect">
            <a:avLst/>
          </a:prstGeom>
          <a:noFill/>
        </p:spPr>
        <p:txBody>
          <a:bodyPr wrap="square" rtlCol="0">
            <a:spAutoFit/>
          </a:bodyPr>
          <a:lstStyle/>
          <a:p>
            <a:pPr algn="dist"/>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大工至善</a:t>
            </a:r>
            <a:r>
              <a:rPr kumimoji="1" lang="en-US" altLang="zh-CN"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a:t>
            </a:r>
            <a:r>
              <a:rPr kumimoji="1" lang="zh-CN" altLang="en-US" sz="1600" dirty="0">
                <a:solidFill>
                  <a:schemeClr val="tx1">
                    <a:lumMod val="65000"/>
                    <a:lumOff val="35000"/>
                  </a:schemeClr>
                </a:solidFill>
                <a:latin typeface="思源黑体 CN ExtraLight" panose="020B0200000000000000" pitchFamily="34" charset="-122"/>
                <a:ea typeface="思源黑体 CN ExtraLight" panose="020B0200000000000000" pitchFamily="34" charset="-122"/>
                <a:cs typeface="Source Han Sans CN ExtraLight" charset="-122"/>
              </a:rPr>
              <a:t>大学至真</a:t>
            </a:r>
          </a:p>
        </p:txBody>
      </p:sp>
    </p:spTree>
    <p:extLst>
      <p:ext uri="{BB962C8B-B14F-4D97-AF65-F5344CB8AC3E}">
        <p14:creationId xmlns:p14="http://schemas.microsoft.com/office/powerpoint/2010/main" val="4230359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F45D70E-EA24-4FE2-A4D9-9FEC7B2BDC5F}"/>
              </a:ext>
            </a:extLst>
          </p:cNvPr>
          <p:cNvSpPr>
            <a:spLocks noGrp="1"/>
          </p:cNvSpPr>
          <p:nvPr>
            <p:ph type="title"/>
          </p:nvPr>
        </p:nvSpPr>
        <p:spPr/>
        <p:txBody>
          <a:bodyPr/>
          <a:lstStyle/>
          <a:p>
            <a:r>
              <a:rPr lang="zh-CN" altLang="en-US" dirty="0"/>
              <a:t>数据分析</a:t>
            </a:r>
          </a:p>
        </p:txBody>
      </p:sp>
      <p:sp>
        <p:nvSpPr>
          <p:cNvPr id="7" name="圆角矩形标注 5">
            <a:extLst>
              <a:ext uri="{FF2B5EF4-FFF2-40B4-BE49-F238E27FC236}">
                <a16:creationId xmlns:a16="http://schemas.microsoft.com/office/drawing/2014/main" id="{980D35B4-3FF3-4A93-8AD1-6B3C00DE1551}"/>
              </a:ext>
            </a:extLst>
          </p:cNvPr>
          <p:cNvSpPr/>
          <p:nvPr/>
        </p:nvSpPr>
        <p:spPr>
          <a:xfrm>
            <a:off x="950592" y="3935560"/>
            <a:ext cx="3784926" cy="1131391"/>
          </a:xfrm>
          <a:prstGeom prst="wedgeRoundRectCallout">
            <a:avLst>
              <a:gd name="adj1" fmla="val 59554"/>
              <a:gd name="adj2" fmla="val -160736"/>
              <a:gd name="adj3" fmla="val 16667"/>
            </a:avLst>
          </a:prstGeom>
          <a:ln>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zh-CN" altLang="en-US" sz="20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为了减 轻产品多样性的影响，将分析重点放在同一类别（姑且对其指定为“乐器”）上</a:t>
            </a:r>
          </a:p>
        </p:txBody>
      </p:sp>
      <p:sp>
        <p:nvSpPr>
          <p:cNvPr id="8" name="圆角矩形标注 6">
            <a:extLst>
              <a:ext uri="{FF2B5EF4-FFF2-40B4-BE49-F238E27FC236}">
                <a16:creationId xmlns:a16="http://schemas.microsoft.com/office/drawing/2014/main" id="{D3A21940-1439-476D-8458-3D379336E8DE}"/>
              </a:ext>
            </a:extLst>
          </p:cNvPr>
          <p:cNvSpPr/>
          <p:nvPr/>
        </p:nvSpPr>
        <p:spPr>
          <a:xfrm>
            <a:off x="6393319" y="3725835"/>
            <a:ext cx="4621425" cy="2112903"/>
          </a:xfrm>
          <a:prstGeom prst="wedgeRoundRectCallout">
            <a:avLst>
              <a:gd name="adj1" fmla="val -65544"/>
              <a:gd name="adj2" fmla="val -105867"/>
              <a:gd name="adj3" fmla="val 16667"/>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为了验证用户首选项的动态属性，将当月发布的所有用户评论合并到文档中，并进一步利用潜在的狄利克雷分配（</a:t>
            </a:r>
            <a:r>
              <a:rPr kumimoji="1" lang="en-US" altLang="zh-CN"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LDA</a:t>
            </a:r>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1800" b="1" dirty="0" err="1">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Blei</a:t>
            </a:r>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a:t>
            </a:r>
            <a:r>
              <a:rPr kumimoji="1" lang="en-US" altLang="zh-CN"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Ng </a:t>
            </a:r>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和 </a:t>
            </a:r>
            <a:r>
              <a:rPr kumimoji="1" lang="en-US" altLang="zh-CN"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Jordan 2003</a:t>
            </a:r>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a:t>
            </a:r>
          </a:p>
          <a:p>
            <a:pPr algn="just"/>
            <a:r>
              <a:rPr kumimoji="1" lang="zh-CN" altLang="en-US" sz="1800" b="1" dirty="0">
                <a:solidFill>
                  <a:schemeClr val="accent6">
                    <a:lumMod val="50000"/>
                  </a:schemeClr>
                </a:solidFill>
                <a:latin typeface="Times New Roman" panose="02020603050405020304" pitchFamily="18" charset="0"/>
                <a:ea typeface="KaiTi" panose="02010609060101010101" pitchFamily="49" charset="-122"/>
                <a:cs typeface="Times New Roman" panose="02020603050405020304" pitchFamily="18" charset="0"/>
              </a:rPr>
              <a:t>将每个文档投影到主题分布向量中，反映其与不同学习主题的相关性。</a:t>
            </a:r>
          </a:p>
        </p:txBody>
      </p:sp>
      <p:grpSp>
        <p:nvGrpSpPr>
          <p:cNvPr id="10" name="组合 9">
            <a:extLst>
              <a:ext uri="{FF2B5EF4-FFF2-40B4-BE49-F238E27FC236}">
                <a16:creationId xmlns:a16="http://schemas.microsoft.com/office/drawing/2014/main" id="{F7816CB6-FA77-4636-9D59-A95E0725FEFB}"/>
              </a:ext>
            </a:extLst>
          </p:cNvPr>
          <p:cNvGrpSpPr/>
          <p:nvPr/>
        </p:nvGrpSpPr>
        <p:grpSpPr>
          <a:xfrm>
            <a:off x="1000493" y="1763717"/>
            <a:ext cx="1698656" cy="679462"/>
            <a:chOff x="2969386" y="95422"/>
            <a:chExt cx="1698656" cy="679462"/>
          </a:xfrm>
        </p:grpSpPr>
        <p:sp>
          <p:nvSpPr>
            <p:cNvPr id="11" name="燕尾形 20">
              <a:extLst>
                <a:ext uri="{FF2B5EF4-FFF2-40B4-BE49-F238E27FC236}">
                  <a16:creationId xmlns:a16="http://schemas.microsoft.com/office/drawing/2014/main" id="{344581CB-6DD1-42EC-88D8-BC8967F7D647}"/>
                </a:ext>
              </a:extLst>
            </p:cNvPr>
            <p:cNvSpPr/>
            <p:nvPr/>
          </p:nvSpPr>
          <p:spPr>
            <a:xfrm>
              <a:off x="2969386" y="95422"/>
              <a:ext cx="1698656" cy="679462"/>
            </a:xfrm>
            <a:prstGeom prst="chevron">
              <a:avLst/>
            </a:prstGeom>
            <a:solidFill>
              <a:srgbClr val="FFC000"/>
            </a:solidFill>
          </p:spPr>
          <p:style>
            <a:lnRef idx="0">
              <a:schemeClr val="lt1">
                <a:hueOff val="0"/>
                <a:satOff val="0"/>
                <a:lumOff val="0"/>
                <a:alphaOff val="0"/>
              </a:schemeClr>
            </a:lnRef>
            <a:fillRef idx="3">
              <a:schemeClr val="accent5">
                <a:hueOff val="-3676672"/>
                <a:satOff val="-5114"/>
                <a:lumOff val="-1961"/>
                <a:alphaOff val="0"/>
              </a:schemeClr>
            </a:fillRef>
            <a:effectRef idx="3">
              <a:schemeClr val="accent5">
                <a:hueOff val="-3676672"/>
                <a:satOff val="-5114"/>
                <a:lumOff val="-1961"/>
                <a:alphaOff val="0"/>
              </a:schemeClr>
            </a:effectRef>
            <a:fontRef idx="minor">
              <a:schemeClr val="lt1"/>
            </a:fontRef>
          </p:style>
        </p:sp>
        <p:sp>
          <p:nvSpPr>
            <p:cNvPr id="12" name="燕尾形 12">
              <a:extLst>
                <a:ext uri="{FF2B5EF4-FFF2-40B4-BE49-F238E27FC236}">
                  <a16:creationId xmlns:a16="http://schemas.microsoft.com/office/drawing/2014/main" id="{E9639CE5-FC8E-4F27-B720-025DDD56F726}"/>
                </a:ext>
              </a:extLst>
            </p:cNvPr>
            <p:cNvSpPr/>
            <p:nvPr/>
          </p:nvSpPr>
          <p:spPr>
            <a:xfrm>
              <a:off x="3309117" y="95422"/>
              <a:ext cx="1019194"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dirty="0">
                  <a:solidFill>
                    <a:schemeClr val="tx1"/>
                  </a:solidFill>
                  <a:latin typeface="KaiTi" panose="02010609060101010101" pitchFamily="49" charset="-122"/>
                  <a:ea typeface="KaiTi" panose="02010609060101010101" pitchFamily="49" charset="-122"/>
                </a:rPr>
                <a:t>数据来源</a:t>
              </a:r>
              <a:endParaRPr lang="zh-CN" altLang="zh-CN" sz="1800" b="0" kern="1200" dirty="0">
                <a:solidFill>
                  <a:schemeClr val="tx1"/>
                </a:solidFill>
                <a:latin typeface="KaiTi" panose="02010609060101010101" pitchFamily="49" charset="-122"/>
                <a:ea typeface="KaiTi" panose="02010609060101010101" pitchFamily="49" charset="-122"/>
              </a:endParaRPr>
            </a:p>
          </p:txBody>
        </p:sp>
      </p:grpSp>
      <p:grpSp>
        <p:nvGrpSpPr>
          <p:cNvPr id="13" name="组合 12">
            <a:extLst>
              <a:ext uri="{FF2B5EF4-FFF2-40B4-BE49-F238E27FC236}">
                <a16:creationId xmlns:a16="http://schemas.microsoft.com/office/drawing/2014/main" id="{95D5F6C6-FCFA-4026-86CE-FDB8559929D8}"/>
              </a:ext>
            </a:extLst>
          </p:cNvPr>
          <p:cNvGrpSpPr/>
          <p:nvPr/>
        </p:nvGrpSpPr>
        <p:grpSpPr>
          <a:xfrm>
            <a:off x="2636130" y="1763717"/>
            <a:ext cx="7762249" cy="687783"/>
            <a:chOff x="2895041" y="95422"/>
            <a:chExt cx="1698656" cy="687783"/>
          </a:xfrm>
        </p:grpSpPr>
        <p:sp>
          <p:nvSpPr>
            <p:cNvPr id="14" name="燕尾形 20">
              <a:extLst>
                <a:ext uri="{FF2B5EF4-FFF2-40B4-BE49-F238E27FC236}">
                  <a16:creationId xmlns:a16="http://schemas.microsoft.com/office/drawing/2014/main" id="{11081E3C-2854-4DF2-99E7-89FF1F026ACB}"/>
                </a:ext>
              </a:extLst>
            </p:cNvPr>
            <p:cNvSpPr/>
            <p:nvPr/>
          </p:nvSpPr>
          <p:spPr>
            <a:xfrm>
              <a:off x="2895041" y="103743"/>
              <a:ext cx="1698656" cy="679462"/>
            </a:xfrm>
            <a:prstGeom prst="chevron">
              <a:avLst/>
            </a:prstGeom>
          </p:spPr>
          <p:style>
            <a:lnRef idx="0">
              <a:schemeClr val="lt1">
                <a:hueOff val="0"/>
                <a:satOff val="0"/>
                <a:lumOff val="0"/>
                <a:alphaOff val="0"/>
              </a:schemeClr>
            </a:lnRef>
            <a:fillRef idx="3">
              <a:schemeClr val="accent5">
                <a:hueOff val="-3676672"/>
                <a:satOff val="-5114"/>
                <a:lumOff val="-1961"/>
                <a:alphaOff val="0"/>
              </a:schemeClr>
            </a:fillRef>
            <a:effectRef idx="3">
              <a:schemeClr val="accent5">
                <a:hueOff val="-3676672"/>
                <a:satOff val="-5114"/>
                <a:lumOff val="-1961"/>
                <a:alphaOff val="0"/>
              </a:schemeClr>
            </a:effectRef>
            <a:fontRef idx="minor">
              <a:schemeClr val="lt1"/>
            </a:fontRef>
          </p:style>
          <p:txBody>
            <a:bodyPr/>
            <a:lstStyle/>
            <a:p>
              <a:endParaRPr lang="zh-CN" altLang="en-US"/>
            </a:p>
          </p:txBody>
        </p:sp>
        <p:sp>
          <p:nvSpPr>
            <p:cNvPr id="15" name="燕尾形 12">
              <a:extLst>
                <a:ext uri="{FF2B5EF4-FFF2-40B4-BE49-F238E27FC236}">
                  <a16:creationId xmlns:a16="http://schemas.microsoft.com/office/drawing/2014/main" id="{82C6FE16-358F-4DC7-AF10-9B57F1CFA833}"/>
                </a:ext>
              </a:extLst>
            </p:cNvPr>
            <p:cNvSpPr/>
            <p:nvPr/>
          </p:nvSpPr>
          <p:spPr>
            <a:xfrm>
              <a:off x="3072680" y="95422"/>
              <a:ext cx="1255631" cy="679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altLang="zh-CN" sz="2000" dirty="0"/>
                <a:t>Amazon</a:t>
              </a:r>
              <a:r>
                <a:rPr lang="zh-CN" altLang="en-US" sz="2000" dirty="0"/>
                <a:t>（亚马逊） </a:t>
              </a:r>
              <a:r>
                <a:rPr lang="en-US" altLang="zh-CN" sz="2000" dirty="0"/>
                <a:t>www.amazon.com</a:t>
              </a:r>
              <a:endParaRPr lang="zh-CN" altLang="zh-CN" sz="1800" b="0" kern="1200" dirty="0">
                <a:latin typeface="KaiTi" panose="02010609060101010101" pitchFamily="49" charset="-122"/>
                <a:ea typeface="KaiTi" panose="02010609060101010101" pitchFamily="49" charset="-122"/>
              </a:endParaRPr>
            </a:p>
          </p:txBody>
        </p:sp>
      </p:grpSp>
    </p:spTree>
    <p:extLst>
      <p:ext uri="{BB962C8B-B14F-4D97-AF65-F5344CB8AC3E}">
        <p14:creationId xmlns:p14="http://schemas.microsoft.com/office/powerpoint/2010/main" val="258175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3920</TotalTime>
  <Words>1246</Words>
  <Application>Microsoft Office PowerPoint</Application>
  <PresentationFormat>自定义</PresentationFormat>
  <Paragraphs>106</Paragraphs>
  <Slides>22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KaiTi</vt:lpstr>
      <vt:lpstr>华文仿宋</vt:lpstr>
      <vt:lpstr>思源黑体 CN ExtraLight</vt:lpstr>
      <vt:lpstr>宋体</vt:lpstr>
      <vt:lpstr>微软雅黑</vt:lpstr>
      <vt:lpstr>Arial</vt:lpstr>
      <vt:lpstr>Calibri</vt:lpstr>
      <vt:lpstr>Times New Roman</vt:lpstr>
      <vt:lpstr>Office 主题</vt:lpstr>
      <vt:lpstr>PowerPoint 演示文稿</vt:lpstr>
      <vt:lpstr>论文信息：A类会议 ICDE</vt:lpstr>
      <vt:lpstr>PowerPoint 演示文稿</vt:lpstr>
      <vt:lpstr>PowerPoint 演示文稿</vt:lpstr>
      <vt:lpstr>论文信息</vt:lpstr>
      <vt:lpstr>论文信息</vt:lpstr>
      <vt:lpstr>论文信息</vt:lpstr>
      <vt:lpstr>PowerPoint 演示文稿</vt:lpstr>
      <vt:lpstr>数据分析</vt:lpstr>
      <vt:lpstr>数据分析</vt:lpstr>
      <vt:lpstr>PowerPoint 演示文稿</vt:lpstr>
      <vt:lpstr>DER：动态可解释的推荐系统</vt:lpstr>
      <vt:lpstr>基于时间感知门控循环单元的用户分析 </vt:lpstr>
      <vt:lpstr>实验验证</vt:lpstr>
      <vt:lpstr>实验验证</vt:lpstr>
      <vt:lpstr>实验验证</vt:lpstr>
      <vt:lpstr>评级预测评估</vt:lpstr>
      <vt:lpstr>评级预测评估</vt:lpstr>
      <vt:lpstr>评级预测评估</vt:lpstr>
      <vt:lpstr>PowerPoint 演示文稿</vt:lpstr>
      <vt:lpstr>结论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哈尔滨工程大学</dc:creator>
  <cp:lastModifiedBy> </cp:lastModifiedBy>
  <cp:revision>166</cp:revision>
  <dcterms:created xsi:type="dcterms:W3CDTF">2017-03-16T08:47:32Z</dcterms:created>
  <dcterms:modified xsi:type="dcterms:W3CDTF">2020-12-11T13:10:09Z</dcterms:modified>
</cp:coreProperties>
</file>